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20"/>
  </p:notesMasterIdLst>
  <p:sldIdLst>
    <p:sldId id="256" r:id="rId4"/>
    <p:sldId id="258" r:id="rId5"/>
    <p:sldId id="257" r:id="rId6"/>
    <p:sldId id="259" r:id="rId7"/>
    <p:sldId id="260" r:id="rId8"/>
    <p:sldId id="276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7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798928-5DFF-41EE-9F85-D3844A26ABD2}" type="doc">
      <dgm:prSet loTypeId="urn:microsoft.com/office/officeart/2005/8/layout/process1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fr-FR"/>
        </a:p>
      </dgm:t>
    </dgm:pt>
    <dgm:pt modelId="{31CC5049-F03E-4E83-8FBE-F317D5F468AC}">
      <dgm:prSet phldrT="[Texte]" custT="1"/>
      <dgm:spPr/>
      <dgm:t>
        <a:bodyPr/>
        <a:lstStyle/>
        <a:p>
          <a:r>
            <a:rPr lang="fr-FR" sz="1800" dirty="0" smtClean="0">
              <a:latin typeface="Bell MT" panose="02020503060305020303" pitchFamily="18" charset="0"/>
            </a:rPr>
            <a:t>Input</a:t>
          </a:r>
          <a:endParaRPr lang="fr-FR" sz="1800" dirty="0">
            <a:latin typeface="Bell MT" panose="02020503060305020303" pitchFamily="18" charset="0"/>
          </a:endParaRPr>
        </a:p>
      </dgm:t>
    </dgm:pt>
    <dgm:pt modelId="{4F4EA25A-E645-4C0A-B2BB-6B1957FCEE2B}" type="parTrans" cxnId="{71019921-88AF-4E64-9CB8-049288709731}">
      <dgm:prSet/>
      <dgm:spPr/>
      <dgm:t>
        <a:bodyPr/>
        <a:lstStyle/>
        <a:p>
          <a:endParaRPr lang="fr-FR">
            <a:latin typeface="Bell MT" panose="02020503060305020303" pitchFamily="18" charset="0"/>
          </a:endParaRPr>
        </a:p>
      </dgm:t>
    </dgm:pt>
    <dgm:pt modelId="{B30461CC-AF29-4B99-B6CC-71D837F4B90E}" type="sibTrans" cxnId="{71019921-88AF-4E64-9CB8-049288709731}">
      <dgm:prSet/>
      <dgm:spPr/>
      <dgm:t>
        <a:bodyPr/>
        <a:lstStyle/>
        <a:p>
          <a:endParaRPr lang="fr-FR">
            <a:latin typeface="Bell MT" panose="02020503060305020303" pitchFamily="18" charset="0"/>
          </a:endParaRPr>
        </a:p>
      </dgm:t>
    </dgm:pt>
    <dgm:pt modelId="{EC55CF03-C25F-427D-A3D8-5695DA0A4CB7}">
      <dgm:prSet phldrT="[Texte]" custT="1"/>
      <dgm:spPr/>
      <dgm:t>
        <a:bodyPr/>
        <a:lstStyle/>
        <a:p>
          <a:pPr algn="just"/>
          <a:r>
            <a:rPr lang="fr-FR" sz="1800" dirty="0" smtClean="0">
              <a:latin typeface="Bell MT" panose="02020503060305020303" pitchFamily="18" charset="0"/>
            </a:rPr>
            <a:t>Model architecture</a:t>
          </a:r>
        </a:p>
        <a:p>
          <a:pPr algn="just"/>
          <a:endParaRPr lang="fr-FR" sz="1800" dirty="0" smtClean="0">
            <a:latin typeface="Bell MT" panose="02020503060305020303" pitchFamily="18" charset="0"/>
          </a:endParaRPr>
        </a:p>
      </dgm:t>
    </dgm:pt>
    <dgm:pt modelId="{C179EC11-ABE2-4BF4-A1ED-D59B7A181256}" type="parTrans" cxnId="{ADAC8978-94EB-45BE-A240-A68E01086D2A}">
      <dgm:prSet/>
      <dgm:spPr/>
      <dgm:t>
        <a:bodyPr/>
        <a:lstStyle/>
        <a:p>
          <a:endParaRPr lang="fr-FR">
            <a:latin typeface="Bell MT" panose="02020503060305020303" pitchFamily="18" charset="0"/>
          </a:endParaRPr>
        </a:p>
      </dgm:t>
    </dgm:pt>
    <dgm:pt modelId="{D06B05CA-290F-4CC8-B2CE-BBBDAF91A0C2}" type="sibTrans" cxnId="{ADAC8978-94EB-45BE-A240-A68E01086D2A}">
      <dgm:prSet/>
      <dgm:spPr/>
      <dgm:t>
        <a:bodyPr/>
        <a:lstStyle/>
        <a:p>
          <a:endParaRPr lang="fr-FR">
            <a:latin typeface="Bell MT" panose="02020503060305020303" pitchFamily="18" charset="0"/>
          </a:endParaRPr>
        </a:p>
      </dgm:t>
    </dgm:pt>
    <dgm:pt modelId="{9103A229-B61D-4786-9236-876EF09DC733}">
      <dgm:prSet phldrT="[Texte]" custT="1"/>
      <dgm:spPr/>
      <dgm:t>
        <a:bodyPr/>
        <a:lstStyle/>
        <a:p>
          <a:r>
            <a:rPr lang="fr-FR" sz="1600" dirty="0" smtClean="0">
              <a:latin typeface="Bell MT" panose="02020503060305020303" pitchFamily="18" charset="0"/>
            </a:rPr>
            <a:t>Output</a:t>
          </a:r>
          <a:endParaRPr lang="fr-FR" sz="1600" dirty="0">
            <a:latin typeface="Bell MT" panose="02020503060305020303" pitchFamily="18" charset="0"/>
          </a:endParaRPr>
        </a:p>
      </dgm:t>
    </dgm:pt>
    <dgm:pt modelId="{127804D2-6DE5-4778-A009-EBA0FD37507B}" type="parTrans" cxnId="{13D58358-3D9D-44FC-8E3B-9830FAAA4241}">
      <dgm:prSet/>
      <dgm:spPr/>
      <dgm:t>
        <a:bodyPr/>
        <a:lstStyle/>
        <a:p>
          <a:endParaRPr lang="fr-FR">
            <a:latin typeface="Bell MT" panose="02020503060305020303" pitchFamily="18" charset="0"/>
          </a:endParaRPr>
        </a:p>
      </dgm:t>
    </dgm:pt>
    <dgm:pt modelId="{06E7883A-DEA6-4349-B2D9-7C23DE9CFDAA}" type="sibTrans" cxnId="{13D58358-3D9D-44FC-8E3B-9830FAAA4241}">
      <dgm:prSet/>
      <dgm:spPr/>
      <dgm:t>
        <a:bodyPr/>
        <a:lstStyle/>
        <a:p>
          <a:endParaRPr lang="fr-FR">
            <a:latin typeface="Bell MT" panose="02020503060305020303" pitchFamily="18" charset="0"/>
          </a:endParaRPr>
        </a:p>
      </dgm:t>
    </dgm:pt>
    <dgm:pt modelId="{ADB33E5A-D052-49ED-9488-698A4FBD4A03}">
      <dgm:prSet phldrT="[Texte]" custT="1"/>
      <dgm:spPr/>
      <dgm:t>
        <a:bodyPr/>
        <a:lstStyle/>
        <a:p>
          <a:r>
            <a:rPr lang="fr-FR" sz="1200" dirty="0" err="1" smtClean="0">
              <a:latin typeface="Bell MT" panose="02020503060305020303" pitchFamily="18" charset="0"/>
            </a:rPr>
            <a:t>Skytrax</a:t>
          </a:r>
          <a:r>
            <a:rPr lang="fr-FR" sz="1200" dirty="0" smtClean="0">
              <a:latin typeface="Bell MT" panose="02020503060305020303" pitchFamily="18" charset="0"/>
            </a:rPr>
            <a:t> ratings:</a:t>
          </a:r>
          <a:endParaRPr lang="fr-FR" sz="1200" dirty="0">
            <a:latin typeface="Bell MT" panose="02020503060305020303" pitchFamily="18" charset="0"/>
          </a:endParaRPr>
        </a:p>
      </dgm:t>
    </dgm:pt>
    <dgm:pt modelId="{B5FD41CC-163E-493C-BB49-48B052046147}" type="sibTrans" cxnId="{4A670B86-A212-41ED-A4FB-DB884A6DF29D}">
      <dgm:prSet/>
      <dgm:spPr/>
      <dgm:t>
        <a:bodyPr/>
        <a:lstStyle/>
        <a:p>
          <a:endParaRPr lang="fr-FR">
            <a:latin typeface="Bell MT" panose="02020503060305020303" pitchFamily="18" charset="0"/>
          </a:endParaRPr>
        </a:p>
      </dgm:t>
    </dgm:pt>
    <dgm:pt modelId="{8014951C-D2B0-4253-B7D8-0308926C0034}" type="parTrans" cxnId="{4A670B86-A212-41ED-A4FB-DB884A6DF29D}">
      <dgm:prSet/>
      <dgm:spPr/>
      <dgm:t>
        <a:bodyPr/>
        <a:lstStyle/>
        <a:p>
          <a:endParaRPr lang="fr-FR">
            <a:latin typeface="Bell MT" panose="02020503060305020303" pitchFamily="18" charset="0"/>
          </a:endParaRPr>
        </a:p>
      </dgm:t>
    </dgm:pt>
    <dgm:pt modelId="{B7F085E8-3F0D-453D-B353-E746C4BF321E}">
      <dgm:prSet phldrT="[Texte]" custT="1"/>
      <dgm:spPr/>
      <dgm:t>
        <a:bodyPr/>
        <a:lstStyle/>
        <a:p>
          <a:r>
            <a:rPr lang="fr-FR" sz="1200" dirty="0" smtClean="0">
              <a:latin typeface="Bell MT" panose="02020503060305020303" pitchFamily="18" charset="0"/>
            </a:rPr>
            <a:t>4/5: ‘POS’</a:t>
          </a:r>
          <a:endParaRPr lang="fr-FR" sz="1200" dirty="0">
            <a:latin typeface="Bell MT" panose="02020503060305020303" pitchFamily="18" charset="0"/>
          </a:endParaRPr>
        </a:p>
      </dgm:t>
    </dgm:pt>
    <dgm:pt modelId="{6B8DF20B-D4F4-4765-BA33-4F89FD5D7631}" type="parTrans" cxnId="{8A5C87C9-D38B-438D-90A5-A282C342042E}">
      <dgm:prSet/>
      <dgm:spPr/>
      <dgm:t>
        <a:bodyPr/>
        <a:lstStyle/>
        <a:p>
          <a:endParaRPr lang="fr-FR">
            <a:latin typeface="Bell MT" panose="02020503060305020303" pitchFamily="18" charset="0"/>
          </a:endParaRPr>
        </a:p>
      </dgm:t>
    </dgm:pt>
    <dgm:pt modelId="{F5F9B975-ACA1-47D6-9899-11FE5EEBEA4F}" type="sibTrans" cxnId="{8A5C87C9-D38B-438D-90A5-A282C342042E}">
      <dgm:prSet/>
      <dgm:spPr/>
      <dgm:t>
        <a:bodyPr/>
        <a:lstStyle/>
        <a:p>
          <a:endParaRPr lang="fr-FR">
            <a:latin typeface="Bell MT" panose="02020503060305020303" pitchFamily="18" charset="0"/>
          </a:endParaRPr>
        </a:p>
      </dgm:t>
    </dgm:pt>
    <dgm:pt modelId="{22847783-6EDA-4E6A-8FBF-CAE5F3742432}">
      <dgm:prSet phldrT="[Texte]" custT="1"/>
      <dgm:spPr/>
      <dgm:t>
        <a:bodyPr/>
        <a:lstStyle/>
        <a:p>
          <a:r>
            <a:rPr lang="fr-FR" sz="1200" dirty="0" err="1" smtClean="0">
              <a:latin typeface="Bell MT" panose="02020503060305020303" pitchFamily="18" charset="0"/>
            </a:rPr>
            <a:t>NaN</a:t>
          </a:r>
          <a:r>
            <a:rPr lang="fr-FR" sz="1200" dirty="0" smtClean="0">
              <a:latin typeface="Bell MT" panose="02020503060305020303" pitchFamily="18" charset="0"/>
            </a:rPr>
            <a:t>: </a:t>
          </a:r>
          <a:r>
            <a:rPr lang="fr-FR" sz="1200" dirty="0" err="1" smtClean="0">
              <a:latin typeface="Bell MT" panose="02020503060305020303" pitchFamily="18" charset="0"/>
            </a:rPr>
            <a:t>uncited</a:t>
          </a:r>
          <a:r>
            <a:rPr lang="fr-FR" sz="1200" dirty="0" smtClean="0">
              <a:latin typeface="Bell MT" panose="02020503060305020303" pitchFamily="18" charset="0"/>
            </a:rPr>
            <a:t> aspect</a:t>
          </a:r>
          <a:endParaRPr lang="fr-FR" sz="1200" dirty="0">
            <a:latin typeface="Bell MT" panose="02020503060305020303" pitchFamily="18" charset="0"/>
          </a:endParaRPr>
        </a:p>
      </dgm:t>
    </dgm:pt>
    <dgm:pt modelId="{3D5DB704-2AF5-4B2D-B602-41F69DE48C90}" type="parTrans" cxnId="{EAFB2194-49DA-42A3-9118-BA39EA3CB79C}">
      <dgm:prSet/>
      <dgm:spPr/>
      <dgm:t>
        <a:bodyPr/>
        <a:lstStyle/>
        <a:p>
          <a:endParaRPr lang="fr-FR">
            <a:latin typeface="Bell MT" panose="02020503060305020303" pitchFamily="18" charset="0"/>
          </a:endParaRPr>
        </a:p>
      </dgm:t>
    </dgm:pt>
    <dgm:pt modelId="{91FF873A-615D-4F6F-9C32-CA38055CE213}" type="sibTrans" cxnId="{EAFB2194-49DA-42A3-9118-BA39EA3CB79C}">
      <dgm:prSet/>
      <dgm:spPr/>
      <dgm:t>
        <a:bodyPr/>
        <a:lstStyle/>
        <a:p>
          <a:endParaRPr lang="fr-FR">
            <a:latin typeface="Bell MT" panose="02020503060305020303" pitchFamily="18" charset="0"/>
          </a:endParaRPr>
        </a:p>
      </dgm:t>
    </dgm:pt>
    <dgm:pt modelId="{0AEED556-88B5-454C-98BD-DA30AE270032}">
      <dgm:prSet phldrT="[Texte]" custT="1"/>
      <dgm:spPr/>
      <dgm:t>
        <a:bodyPr/>
        <a:lstStyle/>
        <a:p>
          <a:pPr algn="l"/>
          <a:r>
            <a:rPr lang="fr-FR" sz="1200" dirty="0" err="1" smtClean="0">
              <a:latin typeface="Bell MT" panose="02020503060305020303" pitchFamily="18" charset="0"/>
            </a:rPr>
            <a:t>Softmax</a:t>
          </a:r>
          <a:r>
            <a:rPr lang="fr-FR" sz="1200" dirty="0" smtClean="0">
              <a:latin typeface="Bell MT" panose="02020503060305020303" pitchFamily="18" charset="0"/>
            </a:rPr>
            <a:t> </a:t>
          </a:r>
          <a:r>
            <a:rPr lang="fr-FR" sz="1200" dirty="0" err="1" smtClean="0">
              <a:latin typeface="Bell MT" panose="02020503060305020303" pitchFamily="18" charset="0"/>
            </a:rPr>
            <a:t>function</a:t>
          </a:r>
          <a:endParaRPr lang="fr-FR" sz="1200" dirty="0">
            <a:latin typeface="Bell MT" panose="02020503060305020303" pitchFamily="18" charset="0"/>
          </a:endParaRPr>
        </a:p>
      </dgm:t>
    </dgm:pt>
    <dgm:pt modelId="{AB5A00F7-3965-4B7D-9679-09DDC983DB1A}" type="parTrans" cxnId="{BFA492E9-D29C-466B-88B2-0D637EFFA474}">
      <dgm:prSet/>
      <dgm:spPr/>
      <dgm:t>
        <a:bodyPr/>
        <a:lstStyle/>
        <a:p>
          <a:endParaRPr lang="fr-FR">
            <a:latin typeface="Bell MT" panose="02020503060305020303" pitchFamily="18" charset="0"/>
          </a:endParaRPr>
        </a:p>
      </dgm:t>
    </dgm:pt>
    <dgm:pt modelId="{F8DE2A84-F2FB-4D7E-824D-FF84E090DD36}" type="sibTrans" cxnId="{BFA492E9-D29C-466B-88B2-0D637EFFA474}">
      <dgm:prSet/>
      <dgm:spPr/>
      <dgm:t>
        <a:bodyPr/>
        <a:lstStyle/>
        <a:p>
          <a:endParaRPr lang="fr-FR">
            <a:latin typeface="Bell MT" panose="02020503060305020303" pitchFamily="18" charset="0"/>
          </a:endParaRPr>
        </a:p>
      </dgm:t>
    </dgm:pt>
    <dgm:pt modelId="{9CA2904A-A69B-49E6-B692-381B38B41992}">
      <dgm:prSet phldrT="[Texte]" custT="1"/>
      <dgm:spPr/>
      <dgm:t>
        <a:bodyPr/>
        <a:lstStyle/>
        <a:p>
          <a:r>
            <a:rPr lang="fr-FR" sz="1200" dirty="0" smtClean="0">
              <a:latin typeface="Bell MT" panose="02020503060305020303" pitchFamily="18" charset="0"/>
            </a:rPr>
            <a:t>1 to 3 stars: ‘NEG’</a:t>
          </a:r>
          <a:endParaRPr lang="fr-FR" sz="1200" dirty="0">
            <a:latin typeface="Bell MT" panose="02020503060305020303" pitchFamily="18" charset="0"/>
          </a:endParaRPr>
        </a:p>
      </dgm:t>
    </dgm:pt>
    <dgm:pt modelId="{20B0CEC7-6FD6-4F0F-A466-6F8F611A19AB}" type="parTrans" cxnId="{723B9C3C-AF42-4183-9756-8DA316571801}">
      <dgm:prSet/>
      <dgm:spPr/>
      <dgm:t>
        <a:bodyPr/>
        <a:lstStyle/>
        <a:p>
          <a:endParaRPr lang="fr-FR"/>
        </a:p>
      </dgm:t>
    </dgm:pt>
    <dgm:pt modelId="{F3808BA6-8570-4C01-A962-E25574A76F19}" type="sibTrans" cxnId="{723B9C3C-AF42-4183-9756-8DA316571801}">
      <dgm:prSet/>
      <dgm:spPr/>
      <dgm:t>
        <a:bodyPr/>
        <a:lstStyle/>
        <a:p>
          <a:endParaRPr lang="fr-FR"/>
        </a:p>
      </dgm:t>
    </dgm:pt>
    <dgm:pt modelId="{F6B7386A-7163-4BBC-B3F5-BC96A15DDE8E}">
      <dgm:prSet phldrT="[Texte]" custT="1"/>
      <dgm:spPr/>
      <dgm:t>
        <a:bodyPr/>
        <a:lstStyle/>
        <a:p>
          <a:r>
            <a:rPr lang="fr-FR" sz="1100" dirty="0" smtClean="0">
              <a:latin typeface="Bell MT" panose="02020503060305020303" pitchFamily="18" charset="0"/>
            </a:rPr>
            <a:t> </a:t>
          </a:r>
          <a:r>
            <a:rPr lang="fr-FR" sz="1100" dirty="0" err="1" smtClean="0">
              <a:latin typeface="Bell MT" panose="02020503060305020303" pitchFamily="18" charset="0"/>
            </a:rPr>
            <a:t>Probabilities</a:t>
          </a:r>
          <a:r>
            <a:rPr lang="fr-FR" sz="1100" dirty="0" smtClean="0">
              <a:latin typeface="Bell MT" panose="02020503060305020303" pitchFamily="18" charset="0"/>
            </a:rPr>
            <a:t> of 3 classes, for 8 aspects</a:t>
          </a:r>
          <a:endParaRPr lang="fr-FR" sz="1100" dirty="0">
            <a:latin typeface="Bell MT" panose="02020503060305020303" pitchFamily="18" charset="0"/>
          </a:endParaRPr>
        </a:p>
      </dgm:t>
    </dgm:pt>
    <dgm:pt modelId="{E0A30A68-329B-4C6F-89E6-F3A2FC1CD2AD}" type="sibTrans" cxnId="{E3CF4625-1FBF-4D43-A4D0-F6FEE3C1BB46}">
      <dgm:prSet/>
      <dgm:spPr/>
      <dgm:t>
        <a:bodyPr/>
        <a:lstStyle/>
        <a:p>
          <a:endParaRPr lang="fr-FR">
            <a:latin typeface="Bell MT" panose="02020503060305020303" pitchFamily="18" charset="0"/>
          </a:endParaRPr>
        </a:p>
      </dgm:t>
    </dgm:pt>
    <dgm:pt modelId="{02EC68A5-B885-41CF-AB41-B76E409D532A}" type="parTrans" cxnId="{E3CF4625-1FBF-4D43-A4D0-F6FEE3C1BB46}">
      <dgm:prSet/>
      <dgm:spPr/>
      <dgm:t>
        <a:bodyPr/>
        <a:lstStyle/>
        <a:p>
          <a:endParaRPr lang="fr-FR">
            <a:latin typeface="Bell MT" panose="02020503060305020303" pitchFamily="18" charset="0"/>
          </a:endParaRPr>
        </a:p>
      </dgm:t>
    </dgm:pt>
    <dgm:pt modelId="{BD8A952D-7F10-491E-A9EF-6D8F1A5FDAF4}">
      <dgm:prSet phldrT="[Texte]" custT="1"/>
      <dgm:spPr/>
      <dgm:t>
        <a:bodyPr/>
        <a:lstStyle/>
        <a:p>
          <a:pPr algn="l"/>
          <a:r>
            <a:rPr lang="fr-FR" sz="1200" dirty="0" err="1" smtClean="0">
              <a:latin typeface="Bell MT" panose="02020503060305020303" pitchFamily="18" charset="0"/>
            </a:rPr>
            <a:t>Token</a:t>
          </a:r>
          <a:r>
            <a:rPr lang="fr-FR" sz="1200" dirty="0" smtClean="0">
              <a:latin typeface="Bell MT" panose="02020503060305020303" pitchFamily="18" charset="0"/>
            </a:rPr>
            <a:t>, </a:t>
          </a:r>
          <a:r>
            <a:rPr lang="fr-FR" sz="1200" dirty="0" err="1" smtClean="0">
              <a:latin typeface="Bell MT" panose="02020503060305020303" pitchFamily="18" charset="0"/>
            </a:rPr>
            <a:t>positional</a:t>
          </a:r>
          <a:r>
            <a:rPr lang="fr-FR" sz="1200" dirty="0" smtClean="0">
              <a:latin typeface="Bell MT" panose="02020503060305020303" pitchFamily="18" charset="0"/>
            </a:rPr>
            <a:t> + ‘</a:t>
          </a:r>
          <a:r>
            <a:rPr lang="fr-FR" sz="1200" dirty="0" err="1" smtClean="0">
              <a:latin typeface="Bell MT" panose="02020503060305020303" pitchFamily="18" charset="0"/>
            </a:rPr>
            <a:t>linguistic</a:t>
          </a:r>
          <a:r>
            <a:rPr lang="fr-FR" sz="1200" dirty="0" smtClean="0">
              <a:latin typeface="Bell MT" panose="02020503060305020303" pitchFamily="18" charset="0"/>
            </a:rPr>
            <a:t> </a:t>
          </a:r>
          <a:r>
            <a:rPr lang="fr-FR" sz="1200" dirty="0" err="1" smtClean="0">
              <a:latin typeface="Bell MT" panose="02020503060305020303" pitchFamily="18" charset="0"/>
            </a:rPr>
            <a:t>embeddings</a:t>
          </a:r>
          <a:r>
            <a:rPr lang="fr-FR" sz="1200" dirty="0" smtClean="0">
              <a:latin typeface="Bell MT" panose="02020503060305020303" pitchFamily="18" charset="0"/>
            </a:rPr>
            <a:t>’</a:t>
          </a:r>
          <a:endParaRPr lang="fr-FR" sz="1200" dirty="0">
            <a:latin typeface="Bell MT" panose="02020503060305020303" pitchFamily="18" charset="0"/>
          </a:endParaRPr>
        </a:p>
      </dgm:t>
    </dgm:pt>
    <dgm:pt modelId="{0CF64760-E711-44AE-98CC-5313BC7594E0}" type="sibTrans" cxnId="{7E9B3EF5-87ED-45EF-99CE-37A302BE9206}">
      <dgm:prSet/>
      <dgm:spPr/>
      <dgm:t>
        <a:bodyPr/>
        <a:lstStyle/>
        <a:p>
          <a:endParaRPr lang="fr-FR">
            <a:latin typeface="Bell MT" panose="02020503060305020303" pitchFamily="18" charset="0"/>
          </a:endParaRPr>
        </a:p>
      </dgm:t>
    </dgm:pt>
    <dgm:pt modelId="{1D665B4D-4FED-4AAC-9EC2-797E136E7EB1}" type="parTrans" cxnId="{7E9B3EF5-87ED-45EF-99CE-37A302BE9206}">
      <dgm:prSet/>
      <dgm:spPr/>
      <dgm:t>
        <a:bodyPr/>
        <a:lstStyle/>
        <a:p>
          <a:endParaRPr lang="fr-FR">
            <a:latin typeface="Bell MT" panose="02020503060305020303" pitchFamily="18" charset="0"/>
          </a:endParaRPr>
        </a:p>
      </dgm:t>
    </dgm:pt>
    <dgm:pt modelId="{71224DB8-4971-4635-8534-72DD83E34746}">
      <dgm:prSet phldrT="[Texte]" custT="1"/>
      <dgm:spPr/>
      <dgm:t>
        <a:bodyPr/>
        <a:lstStyle/>
        <a:p>
          <a:pPr algn="l"/>
          <a:r>
            <a:rPr lang="fr-FR" sz="1200" dirty="0" smtClean="0">
              <a:latin typeface="Bell MT" panose="02020503060305020303" pitchFamily="18" charset="0"/>
            </a:rPr>
            <a:t>BERT-base</a:t>
          </a:r>
          <a:endParaRPr lang="fr-FR" sz="1200" dirty="0">
            <a:latin typeface="Bell MT" panose="02020503060305020303" pitchFamily="18" charset="0"/>
          </a:endParaRPr>
        </a:p>
      </dgm:t>
    </dgm:pt>
    <dgm:pt modelId="{5A3DEC9E-799C-4D6E-B0F0-0768DA6A4DFF}" type="sibTrans" cxnId="{44F3072B-7C48-4167-AE78-43EB01351265}">
      <dgm:prSet/>
      <dgm:spPr/>
      <dgm:t>
        <a:bodyPr/>
        <a:lstStyle/>
        <a:p>
          <a:endParaRPr lang="fr-FR"/>
        </a:p>
      </dgm:t>
    </dgm:pt>
    <dgm:pt modelId="{81D6EF27-9EEA-45FF-B744-724E7305A8A0}" type="parTrans" cxnId="{44F3072B-7C48-4167-AE78-43EB01351265}">
      <dgm:prSet/>
      <dgm:spPr/>
      <dgm:t>
        <a:bodyPr/>
        <a:lstStyle/>
        <a:p>
          <a:endParaRPr lang="fr-FR"/>
        </a:p>
      </dgm:t>
    </dgm:pt>
    <dgm:pt modelId="{50963351-B29E-4C72-B0EC-0C9FB3A29F32}">
      <dgm:prSet phldrT="[Texte]" custT="1"/>
      <dgm:spPr/>
      <dgm:t>
        <a:bodyPr/>
        <a:lstStyle/>
        <a:p>
          <a:pPr algn="l"/>
          <a:r>
            <a:rPr lang="fr-FR" sz="1200" dirty="0" smtClean="0">
              <a:latin typeface="Bell MT" panose="02020503060305020303" pitchFamily="18" charset="0"/>
            </a:rPr>
            <a:t>Dense </a:t>
          </a:r>
          <a:r>
            <a:rPr lang="fr-FR" sz="1200" dirty="0" err="1" smtClean="0">
              <a:latin typeface="Bell MT" panose="02020503060305020303" pitchFamily="18" charset="0"/>
            </a:rPr>
            <a:t>layers</a:t>
          </a:r>
          <a:r>
            <a:rPr lang="fr-FR" sz="1200" dirty="0" smtClean="0">
              <a:latin typeface="Bell MT" panose="02020503060305020303" pitchFamily="18" charset="0"/>
            </a:rPr>
            <a:t> </a:t>
          </a:r>
          <a:r>
            <a:rPr lang="fr-FR" sz="1200" dirty="0" err="1" smtClean="0">
              <a:latin typeface="Bell MT" panose="02020503060305020303" pitchFamily="18" charset="0"/>
            </a:rPr>
            <a:t>gradually</a:t>
          </a:r>
          <a:r>
            <a:rPr lang="fr-FR" sz="1200" dirty="0" smtClean="0">
              <a:latin typeface="Bell MT" panose="02020503060305020303" pitchFamily="18" charset="0"/>
            </a:rPr>
            <a:t> </a:t>
          </a:r>
          <a:r>
            <a:rPr lang="fr-FR" sz="1200" dirty="0" err="1" smtClean="0">
              <a:latin typeface="Bell MT" panose="02020503060305020303" pitchFamily="18" charset="0"/>
            </a:rPr>
            <a:t>decreasing</a:t>
          </a:r>
          <a:r>
            <a:rPr lang="fr-FR" sz="1200" dirty="0" smtClean="0">
              <a:latin typeface="Bell MT" panose="02020503060305020303" pitchFamily="18" charset="0"/>
            </a:rPr>
            <a:t> </a:t>
          </a:r>
          <a:r>
            <a:rPr lang="fr-FR" sz="1200" dirty="0" err="1" smtClean="0">
              <a:latin typeface="Bell MT" panose="02020503060305020303" pitchFamily="18" charset="0"/>
            </a:rPr>
            <a:t>from</a:t>
          </a:r>
          <a:r>
            <a:rPr lang="fr-FR" sz="1200" dirty="0" smtClean="0">
              <a:latin typeface="Bell MT" panose="02020503060305020303" pitchFamily="18" charset="0"/>
            </a:rPr>
            <a:t> size 768 to 24</a:t>
          </a:r>
          <a:endParaRPr lang="fr-FR" sz="1200" dirty="0">
            <a:latin typeface="Bell MT" panose="02020503060305020303" pitchFamily="18" charset="0"/>
          </a:endParaRPr>
        </a:p>
      </dgm:t>
    </dgm:pt>
    <dgm:pt modelId="{3D417060-20A2-42E6-A1CA-510C457097EF}" type="parTrans" cxnId="{B6EA6AE8-F434-41E9-A64E-7838CE10AE79}">
      <dgm:prSet/>
      <dgm:spPr/>
      <dgm:t>
        <a:bodyPr/>
        <a:lstStyle/>
        <a:p>
          <a:endParaRPr lang="fr-FR"/>
        </a:p>
      </dgm:t>
    </dgm:pt>
    <dgm:pt modelId="{C714DDC1-32D2-4F09-A4AF-DCFFC8061617}" type="sibTrans" cxnId="{B6EA6AE8-F434-41E9-A64E-7838CE10AE79}">
      <dgm:prSet/>
      <dgm:spPr/>
      <dgm:t>
        <a:bodyPr/>
        <a:lstStyle/>
        <a:p>
          <a:endParaRPr lang="fr-FR"/>
        </a:p>
      </dgm:t>
    </dgm:pt>
    <dgm:pt modelId="{BEEFC40C-0957-4A39-9988-4B6055E616B1}" type="pres">
      <dgm:prSet presAssocID="{53798928-5DFF-41EE-9F85-D3844A26ABD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F142591-038F-4C37-AA4C-1796C5709180}" type="pres">
      <dgm:prSet presAssocID="{31CC5049-F03E-4E83-8FBE-F317D5F468AC}" presName="node" presStyleLbl="node1" presStyleIdx="0" presStyleCnt="3" custScaleY="10149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FE7D006-5193-49E4-A622-6A8E71595406}" type="pres">
      <dgm:prSet presAssocID="{B30461CC-AF29-4B99-B6CC-71D837F4B90E}" presName="sibTrans" presStyleLbl="sibTrans2D1" presStyleIdx="0" presStyleCnt="2"/>
      <dgm:spPr/>
      <dgm:t>
        <a:bodyPr/>
        <a:lstStyle/>
        <a:p>
          <a:endParaRPr lang="fr-FR"/>
        </a:p>
      </dgm:t>
    </dgm:pt>
    <dgm:pt modelId="{53958959-BFCF-4063-8A49-6E03A577CDB2}" type="pres">
      <dgm:prSet presAssocID="{B30461CC-AF29-4B99-B6CC-71D837F4B90E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D2FD5B9D-24D0-484D-8AC4-21724D933C34}" type="pres">
      <dgm:prSet presAssocID="{EC55CF03-C25F-427D-A3D8-5695DA0A4CB7}" presName="node" presStyleLbl="node1" presStyleIdx="1" presStyleCnt="3" custScaleY="11436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529DBD8-9503-4EB4-8064-2930549D63B3}" type="pres">
      <dgm:prSet presAssocID="{D06B05CA-290F-4CC8-B2CE-BBBDAF91A0C2}" presName="sibTrans" presStyleLbl="sibTrans2D1" presStyleIdx="1" presStyleCnt="2"/>
      <dgm:spPr/>
      <dgm:t>
        <a:bodyPr/>
        <a:lstStyle/>
        <a:p>
          <a:endParaRPr lang="fr-FR"/>
        </a:p>
      </dgm:t>
    </dgm:pt>
    <dgm:pt modelId="{97F3B5C3-D172-41BC-9497-B8E602823336}" type="pres">
      <dgm:prSet presAssocID="{D06B05CA-290F-4CC8-B2CE-BBBDAF91A0C2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B5B7FFCF-EFF7-4AE7-B089-B9D55F40F2B9}" type="pres">
      <dgm:prSet presAssocID="{9103A229-B61D-4786-9236-876EF09DC733}" presName="node" presStyleLbl="node1" presStyleIdx="2" presStyleCnt="3" custScaleY="3885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6EA6AE8-F434-41E9-A64E-7838CE10AE79}" srcId="{EC55CF03-C25F-427D-A3D8-5695DA0A4CB7}" destId="{50963351-B29E-4C72-B0EC-0C9FB3A29F32}" srcOrd="2" destOrd="0" parTransId="{3D417060-20A2-42E6-A1CA-510C457097EF}" sibTransId="{C714DDC1-32D2-4F09-A4AF-DCFFC8061617}"/>
    <dgm:cxn modelId="{13D58358-3D9D-44FC-8E3B-9830FAAA4241}" srcId="{53798928-5DFF-41EE-9F85-D3844A26ABD2}" destId="{9103A229-B61D-4786-9236-876EF09DC733}" srcOrd="2" destOrd="0" parTransId="{127804D2-6DE5-4778-A009-EBA0FD37507B}" sibTransId="{06E7883A-DEA6-4349-B2D9-7C23DE9CFDAA}"/>
    <dgm:cxn modelId="{E3CF4625-1FBF-4D43-A4D0-F6FEE3C1BB46}" srcId="{9103A229-B61D-4786-9236-876EF09DC733}" destId="{F6B7386A-7163-4BBC-B3F5-BC96A15DDE8E}" srcOrd="0" destOrd="0" parTransId="{02EC68A5-B885-41CF-AB41-B76E409D532A}" sibTransId="{E0A30A68-329B-4C6F-89E6-F3A2FC1CD2AD}"/>
    <dgm:cxn modelId="{8A5C87C9-D38B-438D-90A5-A282C342042E}" srcId="{31CC5049-F03E-4E83-8FBE-F317D5F468AC}" destId="{B7F085E8-3F0D-453D-B353-E746C4BF321E}" srcOrd="2" destOrd="0" parTransId="{6B8DF20B-D4F4-4765-BA33-4F89FD5D7631}" sibTransId="{F5F9B975-ACA1-47D6-9899-11FE5EEBEA4F}"/>
    <dgm:cxn modelId="{A983D8C7-D7E3-487E-881A-F25F66E81427}" type="presOf" srcId="{D06B05CA-290F-4CC8-B2CE-BBBDAF91A0C2}" destId="{97F3B5C3-D172-41BC-9497-B8E602823336}" srcOrd="1" destOrd="0" presId="urn:microsoft.com/office/officeart/2005/8/layout/process1"/>
    <dgm:cxn modelId="{ADAC8978-94EB-45BE-A240-A68E01086D2A}" srcId="{53798928-5DFF-41EE-9F85-D3844A26ABD2}" destId="{EC55CF03-C25F-427D-A3D8-5695DA0A4CB7}" srcOrd="1" destOrd="0" parTransId="{C179EC11-ABE2-4BF4-A1ED-D59B7A181256}" sibTransId="{D06B05CA-290F-4CC8-B2CE-BBBDAF91A0C2}"/>
    <dgm:cxn modelId="{A63F18F9-AA23-4963-9017-45A36BCFBD84}" type="presOf" srcId="{B30461CC-AF29-4B99-B6CC-71D837F4B90E}" destId="{53958959-BFCF-4063-8A49-6E03A577CDB2}" srcOrd="1" destOrd="0" presId="urn:microsoft.com/office/officeart/2005/8/layout/process1"/>
    <dgm:cxn modelId="{4A670B86-A212-41ED-A4FB-DB884A6DF29D}" srcId="{31CC5049-F03E-4E83-8FBE-F317D5F468AC}" destId="{ADB33E5A-D052-49ED-9488-698A4FBD4A03}" srcOrd="0" destOrd="0" parTransId="{8014951C-D2B0-4253-B7D8-0308926C0034}" sibTransId="{B5FD41CC-163E-493C-BB49-48B052046147}"/>
    <dgm:cxn modelId="{65115C65-8F51-47B8-BC4D-C9CEBE896B1C}" type="presOf" srcId="{ADB33E5A-D052-49ED-9488-698A4FBD4A03}" destId="{5F142591-038F-4C37-AA4C-1796C5709180}" srcOrd="0" destOrd="1" presId="urn:microsoft.com/office/officeart/2005/8/layout/process1"/>
    <dgm:cxn modelId="{56844C6C-C6FE-46DC-B778-12614E2F7F98}" type="presOf" srcId="{9CA2904A-A69B-49E6-B692-381B38B41992}" destId="{5F142591-038F-4C37-AA4C-1796C5709180}" srcOrd="0" destOrd="2" presId="urn:microsoft.com/office/officeart/2005/8/layout/process1"/>
    <dgm:cxn modelId="{72E92357-F2ED-4645-8C0F-2C8330FC7F31}" type="presOf" srcId="{BD8A952D-7F10-491E-A9EF-6D8F1A5FDAF4}" destId="{D2FD5B9D-24D0-484D-8AC4-21724D933C34}" srcOrd="0" destOrd="1" presId="urn:microsoft.com/office/officeart/2005/8/layout/process1"/>
    <dgm:cxn modelId="{2DF762CC-2B40-4175-9D00-B3D90AB1BCD8}" type="presOf" srcId="{B7F085E8-3F0D-453D-B353-E746C4BF321E}" destId="{5F142591-038F-4C37-AA4C-1796C5709180}" srcOrd="0" destOrd="3" presId="urn:microsoft.com/office/officeart/2005/8/layout/process1"/>
    <dgm:cxn modelId="{1FA3B52A-8A94-424F-9BF2-1D86E5FF700C}" type="presOf" srcId="{B30461CC-AF29-4B99-B6CC-71D837F4B90E}" destId="{9FE7D006-5193-49E4-A622-6A8E71595406}" srcOrd="0" destOrd="0" presId="urn:microsoft.com/office/officeart/2005/8/layout/process1"/>
    <dgm:cxn modelId="{71019921-88AF-4E64-9CB8-049288709731}" srcId="{53798928-5DFF-41EE-9F85-D3844A26ABD2}" destId="{31CC5049-F03E-4E83-8FBE-F317D5F468AC}" srcOrd="0" destOrd="0" parTransId="{4F4EA25A-E645-4C0A-B2BB-6B1957FCEE2B}" sibTransId="{B30461CC-AF29-4B99-B6CC-71D837F4B90E}"/>
    <dgm:cxn modelId="{8251645C-9C5C-4722-BFCB-3655BEA5FC94}" type="presOf" srcId="{31CC5049-F03E-4E83-8FBE-F317D5F468AC}" destId="{5F142591-038F-4C37-AA4C-1796C5709180}" srcOrd="0" destOrd="0" presId="urn:microsoft.com/office/officeart/2005/8/layout/process1"/>
    <dgm:cxn modelId="{7E9B3EF5-87ED-45EF-99CE-37A302BE9206}" srcId="{EC55CF03-C25F-427D-A3D8-5695DA0A4CB7}" destId="{BD8A952D-7F10-491E-A9EF-6D8F1A5FDAF4}" srcOrd="0" destOrd="0" parTransId="{1D665B4D-4FED-4AAC-9EC2-797E136E7EB1}" sibTransId="{0CF64760-E711-44AE-98CC-5313BC7594E0}"/>
    <dgm:cxn modelId="{44F3072B-7C48-4167-AE78-43EB01351265}" srcId="{EC55CF03-C25F-427D-A3D8-5695DA0A4CB7}" destId="{71224DB8-4971-4635-8534-72DD83E34746}" srcOrd="1" destOrd="0" parTransId="{81D6EF27-9EEA-45FF-B744-724E7305A8A0}" sibTransId="{5A3DEC9E-799C-4D6E-B0F0-0768DA6A4DFF}"/>
    <dgm:cxn modelId="{BFA492E9-D29C-466B-88B2-0D637EFFA474}" srcId="{EC55CF03-C25F-427D-A3D8-5695DA0A4CB7}" destId="{0AEED556-88B5-454C-98BD-DA30AE270032}" srcOrd="3" destOrd="0" parTransId="{AB5A00F7-3965-4B7D-9679-09DDC983DB1A}" sibTransId="{F8DE2A84-F2FB-4D7E-824D-FF84E090DD36}"/>
    <dgm:cxn modelId="{1631E6EE-E9FB-4835-9F76-E3706D974FC9}" type="presOf" srcId="{50963351-B29E-4C72-B0EC-0C9FB3A29F32}" destId="{D2FD5B9D-24D0-484D-8AC4-21724D933C34}" srcOrd="0" destOrd="3" presId="urn:microsoft.com/office/officeart/2005/8/layout/process1"/>
    <dgm:cxn modelId="{ADB4FDFB-9A64-408C-8378-DF75177C8D61}" type="presOf" srcId="{71224DB8-4971-4635-8534-72DD83E34746}" destId="{D2FD5B9D-24D0-484D-8AC4-21724D933C34}" srcOrd="0" destOrd="2" presId="urn:microsoft.com/office/officeart/2005/8/layout/process1"/>
    <dgm:cxn modelId="{E2FF4997-7873-4BC8-B032-297C6F289888}" type="presOf" srcId="{D06B05CA-290F-4CC8-B2CE-BBBDAF91A0C2}" destId="{1529DBD8-9503-4EB4-8064-2930549D63B3}" srcOrd="0" destOrd="0" presId="urn:microsoft.com/office/officeart/2005/8/layout/process1"/>
    <dgm:cxn modelId="{5A345A26-B932-4696-9251-7841A84076FC}" type="presOf" srcId="{EC55CF03-C25F-427D-A3D8-5695DA0A4CB7}" destId="{D2FD5B9D-24D0-484D-8AC4-21724D933C34}" srcOrd="0" destOrd="0" presId="urn:microsoft.com/office/officeart/2005/8/layout/process1"/>
    <dgm:cxn modelId="{7FF945C3-7B3C-499C-B463-9DC4BA6660F5}" type="presOf" srcId="{0AEED556-88B5-454C-98BD-DA30AE270032}" destId="{D2FD5B9D-24D0-484D-8AC4-21724D933C34}" srcOrd="0" destOrd="4" presId="urn:microsoft.com/office/officeart/2005/8/layout/process1"/>
    <dgm:cxn modelId="{EAFB2194-49DA-42A3-9118-BA39EA3CB79C}" srcId="{31CC5049-F03E-4E83-8FBE-F317D5F468AC}" destId="{22847783-6EDA-4E6A-8FBF-CAE5F3742432}" srcOrd="3" destOrd="0" parTransId="{3D5DB704-2AF5-4B2D-B602-41F69DE48C90}" sibTransId="{91FF873A-615D-4F6F-9C32-CA38055CE213}"/>
    <dgm:cxn modelId="{F74016D7-5241-4659-BFF9-D4D432877259}" type="presOf" srcId="{53798928-5DFF-41EE-9F85-D3844A26ABD2}" destId="{BEEFC40C-0957-4A39-9988-4B6055E616B1}" srcOrd="0" destOrd="0" presId="urn:microsoft.com/office/officeart/2005/8/layout/process1"/>
    <dgm:cxn modelId="{5304DD03-922B-490E-9CFC-D71268C5FB05}" type="presOf" srcId="{F6B7386A-7163-4BBC-B3F5-BC96A15DDE8E}" destId="{B5B7FFCF-EFF7-4AE7-B089-B9D55F40F2B9}" srcOrd="0" destOrd="1" presId="urn:microsoft.com/office/officeart/2005/8/layout/process1"/>
    <dgm:cxn modelId="{09685E10-E64D-4091-8FBC-DDA095039626}" type="presOf" srcId="{22847783-6EDA-4E6A-8FBF-CAE5F3742432}" destId="{5F142591-038F-4C37-AA4C-1796C5709180}" srcOrd="0" destOrd="4" presId="urn:microsoft.com/office/officeart/2005/8/layout/process1"/>
    <dgm:cxn modelId="{723B9C3C-AF42-4183-9756-8DA316571801}" srcId="{31CC5049-F03E-4E83-8FBE-F317D5F468AC}" destId="{9CA2904A-A69B-49E6-B692-381B38B41992}" srcOrd="1" destOrd="0" parTransId="{20B0CEC7-6FD6-4F0F-A466-6F8F611A19AB}" sibTransId="{F3808BA6-8570-4C01-A962-E25574A76F19}"/>
    <dgm:cxn modelId="{B7A0DF75-47E0-41C6-9875-B2ECE1B74247}" type="presOf" srcId="{9103A229-B61D-4786-9236-876EF09DC733}" destId="{B5B7FFCF-EFF7-4AE7-B089-B9D55F40F2B9}" srcOrd="0" destOrd="0" presId="urn:microsoft.com/office/officeart/2005/8/layout/process1"/>
    <dgm:cxn modelId="{4E7C43AA-5E43-42AA-8D94-1FEC54F5DB9F}" type="presParOf" srcId="{BEEFC40C-0957-4A39-9988-4B6055E616B1}" destId="{5F142591-038F-4C37-AA4C-1796C5709180}" srcOrd="0" destOrd="0" presId="urn:microsoft.com/office/officeart/2005/8/layout/process1"/>
    <dgm:cxn modelId="{82F07B8A-B56E-469C-9B91-FA44A3DFCCEE}" type="presParOf" srcId="{BEEFC40C-0957-4A39-9988-4B6055E616B1}" destId="{9FE7D006-5193-49E4-A622-6A8E71595406}" srcOrd="1" destOrd="0" presId="urn:microsoft.com/office/officeart/2005/8/layout/process1"/>
    <dgm:cxn modelId="{AA7D5302-676A-40CD-8B3E-17B62D18365E}" type="presParOf" srcId="{9FE7D006-5193-49E4-A622-6A8E71595406}" destId="{53958959-BFCF-4063-8A49-6E03A577CDB2}" srcOrd="0" destOrd="0" presId="urn:microsoft.com/office/officeart/2005/8/layout/process1"/>
    <dgm:cxn modelId="{CEB85EC9-3B59-4B55-A5E3-8FE2143E72D4}" type="presParOf" srcId="{BEEFC40C-0957-4A39-9988-4B6055E616B1}" destId="{D2FD5B9D-24D0-484D-8AC4-21724D933C34}" srcOrd="2" destOrd="0" presId="urn:microsoft.com/office/officeart/2005/8/layout/process1"/>
    <dgm:cxn modelId="{4B377290-FC84-4BF8-869A-6D8436920968}" type="presParOf" srcId="{BEEFC40C-0957-4A39-9988-4B6055E616B1}" destId="{1529DBD8-9503-4EB4-8064-2930549D63B3}" srcOrd="3" destOrd="0" presId="urn:microsoft.com/office/officeart/2005/8/layout/process1"/>
    <dgm:cxn modelId="{6B667A38-8581-4D25-828D-35B6CC4C3552}" type="presParOf" srcId="{1529DBD8-9503-4EB4-8064-2930549D63B3}" destId="{97F3B5C3-D172-41BC-9497-B8E602823336}" srcOrd="0" destOrd="0" presId="urn:microsoft.com/office/officeart/2005/8/layout/process1"/>
    <dgm:cxn modelId="{220510FD-8103-4619-BCD4-DDAF5F417D75}" type="presParOf" srcId="{BEEFC40C-0957-4A39-9988-4B6055E616B1}" destId="{B5B7FFCF-EFF7-4AE7-B089-B9D55F40F2B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1EDC66-DDE1-41B3-8648-71D377C64C1C}" type="doc">
      <dgm:prSet loTypeId="urn:microsoft.com/office/officeart/2005/8/layout/chevron1" loCatId="process" qsTypeId="urn:microsoft.com/office/officeart/2005/8/quickstyle/simple5" qsCatId="simple" csTypeId="urn:microsoft.com/office/officeart/2005/8/colors/accent2_1" csCatId="accent2" phldr="1"/>
      <dgm:spPr/>
    </dgm:pt>
    <dgm:pt modelId="{04BA0D3A-CFEF-454A-92AD-D0F447F7003A}">
      <dgm:prSet phldrT="[Texte]" custT="1"/>
      <dgm:spPr/>
      <dgm:t>
        <a:bodyPr/>
        <a:lstStyle/>
        <a:p>
          <a:r>
            <a:rPr lang="fr-FR" sz="1600" dirty="0" err="1" smtClean="0">
              <a:latin typeface="Bell MT" panose="02020503060305020303" pitchFamily="18" charset="0"/>
            </a:rPr>
            <a:t>Lemmatize</a:t>
          </a:r>
          <a:r>
            <a:rPr lang="fr-FR" sz="1600" dirty="0" smtClean="0">
              <a:latin typeface="Bell MT" panose="02020503060305020303" pitchFamily="18" charset="0"/>
            </a:rPr>
            <a:t> sentence </a:t>
          </a:r>
          <a:endParaRPr lang="fr-FR" sz="1600" dirty="0"/>
        </a:p>
      </dgm:t>
    </dgm:pt>
    <dgm:pt modelId="{E15F988B-A1A8-4894-A71D-0E1A0F462567}" type="parTrans" cxnId="{306C18ED-DA83-40D8-8F4D-AFE16B7594FD}">
      <dgm:prSet/>
      <dgm:spPr/>
      <dgm:t>
        <a:bodyPr/>
        <a:lstStyle/>
        <a:p>
          <a:endParaRPr lang="fr-FR" sz="1200"/>
        </a:p>
      </dgm:t>
    </dgm:pt>
    <dgm:pt modelId="{2C22FA3F-5934-4C9D-8CD3-3A92A9CCAD53}" type="sibTrans" cxnId="{306C18ED-DA83-40D8-8F4D-AFE16B7594FD}">
      <dgm:prSet/>
      <dgm:spPr/>
      <dgm:t>
        <a:bodyPr/>
        <a:lstStyle/>
        <a:p>
          <a:endParaRPr lang="fr-FR" sz="1200"/>
        </a:p>
      </dgm:t>
    </dgm:pt>
    <dgm:pt modelId="{260B386C-93D0-4C11-B659-3AE8B9C7FDC6}">
      <dgm:prSet phldrT="[Texte]" custT="1"/>
      <dgm:spPr/>
      <dgm:t>
        <a:bodyPr/>
        <a:lstStyle/>
        <a:p>
          <a:r>
            <a:rPr lang="fr-FR" sz="1600" dirty="0" smtClean="0">
              <a:latin typeface="Bell MT" panose="02020503060305020303" pitchFamily="18" charset="0"/>
              <a:sym typeface="Wingdings" panose="05000000000000000000" pitchFamily="2" charset="2"/>
            </a:rPr>
            <a:t>Check </a:t>
          </a:r>
          <a:r>
            <a:rPr lang="fr-FR" sz="1600" dirty="0" err="1" smtClean="0">
              <a:latin typeface="Bell MT" panose="02020503060305020303" pitchFamily="18" charset="0"/>
              <a:sym typeface="Wingdings" panose="05000000000000000000" pitchFamily="2" charset="2"/>
            </a:rPr>
            <a:t>l</a:t>
          </a:r>
          <a:r>
            <a:rPr lang="fr-FR" sz="1600" dirty="0" err="1" smtClean="0">
              <a:latin typeface="Bell MT" panose="02020503060305020303" pitchFamily="18" charset="0"/>
            </a:rPr>
            <a:t>ist</a:t>
          </a:r>
          <a:r>
            <a:rPr lang="fr-FR" sz="1600" dirty="0" smtClean="0">
              <a:latin typeface="Bell MT" panose="02020503060305020303" pitchFamily="18" charset="0"/>
            </a:rPr>
            <a:t> of Keywords, for </a:t>
          </a:r>
          <a:r>
            <a:rPr lang="fr-FR" sz="1600" dirty="0" err="1" smtClean="0">
              <a:latin typeface="Bell MT" panose="02020503060305020303" pitchFamily="18" charset="0"/>
            </a:rPr>
            <a:t>each</a:t>
          </a:r>
          <a:r>
            <a:rPr lang="fr-FR" sz="1600" dirty="0" smtClean="0">
              <a:latin typeface="Bell MT" panose="02020503060305020303" pitchFamily="18" charset="0"/>
            </a:rPr>
            <a:t> aspect</a:t>
          </a:r>
          <a:endParaRPr lang="fr-FR" sz="1600" dirty="0"/>
        </a:p>
      </dgm:t>
    </dgm:pt>
    <dgm:pt modelId="{7F79DD4A-0190-432B-9916-0017038C6FC3}" type="parTrans" cxnId="{4D7CC154-0981-44AF-B48E-50C3212D2DE6}">
      <dgm:prSet/>
      <dgm:spPr/>
      <dgm:t>
        <a:bodyPr/>
        <a:lstStyle/>
        <a:p>
          <a:endParaRPr lang="fr-FR" sz="1200"/>
        </a:p>
      </dgm:t>
    </dgm:pt>
    <dgm:pt modelId="{B6970DB9-E52F-4833-8142-83808999C203}" type="sibTrans" cxnId="{4D7CC154-0981-44AF-B48E-50C3212D2DE6}">
      <dgm:prSet/>
      <dgm:spPr/>
      <dgm:t>
        <a:bodyPr/>
        <a:lstStyle/>
        <a:p>
          <a:endParaRPr lang="fr-FR" sz="1200"/>
        </a:p>
      </dgm:t>
    </dgm:pt>
    <dgm:pt modelId="{6027192B-C173-43C4-A38B-EC3BF5C8D98F}">
      <dgm:prSet phldrT="[Texte]" custT="1"/>
      <dgm:spPr/>
      <dgm:t>
        <a:bodyPr/>
        <a:lstStyle/>
        <a:p>
          <a:r>
            <a:rPr lang="fr-FR" sz="1600" dirty="0" smtClean="0">
              <a:latin typeface="Bell MT" panose="02020503060305020303" pitchFamily="18" charset="0"/>
              <a:sym typeface="Wingdings" panose="05000000000000000000" pitchFamily="2" charset="2"/>
            </a:rPr>
            <a:t>keyword </a:t>
          </a:r>
          <a:r>
            <a:rPr lang="fr-FR" sz="1600" dirty="0" err="1" smtClean="0">
              <a:latin typeface="Bell MT" panose="02020503060305020303" pitchFamily="18" charset="0"/>
              <a:sym typeface="Wingdings" panose="05000000000000000000" pitchFamily="2" charset="2"/>
            </a:rPr>
            <a:t>detected</a:t>
          </a:r>
          <a:r>
            <a:rPr lang="fr-FR" sz="1600" dirty="0" smtClean="0">
              <a:latin typeface="Bell MT" panose="02020503060305020303" pitchFamily="18" charset="0"/>
              <a:sym typeface="Wingdings" panose="05000000000000000000" pitchFamily="2" charset="2"/>
            </a:rPr>
            <a:t> = </a:t>
          </a:r>
          <a:r>
            <a:rPr lang="fr-FR" sz="1600" dirty="0" err="1" smtClean="0">
              <a:latin typeface="Bell MT" panose="02020503060305020303" pitchFamily="18" charset="0"/>
              <a:sym typeface="Wingdings" panose="05000000000000000000" pitchFamily="2" charset="2"/>
            </a:rPr>
            <a:t>mentioned</a:t>
          </a:r>
          <a:r>
            <a:rPr lang="fr-FR" sz="1600" dirty="0" smtClean="0">
              <a:latin typeface="Bell MT" panose="02020503060305020303" pitchFamily="18" charset="0"/>
              <a:sym typeface="Wingdings" panose="05000000000000000000" pitchFamily="2" charset="2"/>
            </a:rPr>
            <a:t> aspect</a:t>
          </a:r>
          <a:endParaRPr lang="fr-FR" sz="1600" dirty="0"/>
        </a:p>
      </dgm:t>
    </dgm:pt>
    <dgm:pt modelId="{CF98EC77-F3A3-4F5D-A055-BC565A65201A}" type="parTrans" cxnId="{0D3D156D-50F7-4BC0-984B-C54A031BF981}">
      <dgm:prSet/>
      <dgm:spPr/>
      <dgm:t>
        <a:bodyPr/>
        <a:lstStyle/>
        <a:p>
          <a:endParaRPr lang="fr-FR" sz="1200"/>
        </a:p>
      </dgm:t>
    </dgm:pt>
    <dgm:pt modelId="{C15E0F79-F4EE-4BF0-928B-D53BFA30099D}" type="sibTrans" cxnId="{0D3D156D-50F7-4BC0-984B-C54A031BF981}">
      <dgm:prSet/>
      <dgm:spPr/>
      <dgm:t>
        <a:bodyPr/>
        <a:lstStyle/>
        <a:p>
          <a:endParaRPr lang="fr-FR" sz="1200"/>
        </a:p>
      </dgm:t>
    </dgm:pt>
    <dgm:pt modelId="{DB43554B-4406-437E-9583-29021B722ABB}" type="pres">
      <dgm:prSet presAssocID="{6D1EDC66-DDE1-41B3-8648-71D377C64C1C}" presName="Name0" presStyleCnt="0">
        <dgm:presLayoutVars>
          <dgm:dir/>
          <dgm:animLvl val="lvl"/>
          <dgm:resizeHandles val="exact"/>
        </dgm:presLayoutVars>
      </dgm:prSet>
      <dgm:spPr/>
    </dgm:pt>
    <dgm:pt modelId="{FAB770EA-0785-4A08-BD0B-9B8CA08884F3}" type="pres">
      <dgm:prSet presAssocID="{04BA0D3A-CFEF-454A-92AD-D0F447F7003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C82BC3E-D43A-4015-A319-1ACDFEA54088}" type="pres">
      <dgm:prSet presAssocID="{2C22FA3F-5934-4C9D-8CD3-3A92A9CCAD53}" presName="parTxOnlySpace" presStyleCnt="0"/>
      <dgm:spPr/>
    </dgm:pt>
    <dgm:pt modelId="{9438A1DD-5728-4CFC-B0B4-E9B93FA8E2F7}" type="pres">
      <dgm:prSet presAssocID="{260B386C-93D0-4C11-B659-3AE8B9C7FDC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AA8CEC2-95C7-4468-915B-028442BCA227}" type="pres">
      <dgm:prSet presAssocID="{B6970DB9-E52F-4833-8142-83808999C203}" presName="parTxOnlySpace" presStyleCnt="0"/>
      <dgm:spPr/>
    </dgm:pt>
    <dgm:pt modelId="{3BEE5F87-48CD-4957-A1D6-3B0FD333C076}" type="pres">
      <dgm:prSet presAssocID="{6027192B-C173-43C4-A38B-EC3BF5C8D98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8C26227-0D09-420F-85E1-9D9A59430BF9}" type="presOf" srcId="{04BA0D3A-CFEF-454A-92AD-D0F447F7003A}" destId="{FAB770EA-0785-4A08-BD0B-9B8CA08884F3}" srcOrd="0" destOrd="0" presId="urn:microsoft.com/office/officeart/2005/8/layout/chevron1"/>
    <dgm:cxn modelId="{306C18ED-DA83-40D8-8F4D-AFE16B7594FD}" srcId="{6D1EDC66-DDE1-41B3-8648-71D377C64C1C}" destId="{04BA0D3A-CFEF-454A-92AD-D0F447F7003A}" srcOrd="0" destOrd="0" parTransId="{E15F988B-A1A8-4894-A71D-0E1A0F462567}" sibTransId="{2C22FA3F-5934-4C9D-8CD3-3A92A9CCAD53}"/>
    <dgm:cxn modelId="{821A362E-ECA5-408E-8543-7F01EDD42F45}" type="presOf" srcId="{260B386C-93D0-4C11-B659-3AE8B9C7FDC6}" destId="{9438A1DD-5728-4CFC-B0B4-E9B93FA8E2F7}" srcOrd="0" destOrd="0" presId="urn:microsoft.com/office/officeart/2005/8/layout/chevron1"/>
    <dgm:cxn modelId="{4D7CC154-0981-44AF-B48E-50C3212D2DE6}" srcId="{6D1EDC66-DDE1-41B3-8648-71D377C64C1C}" destId="{260B386C-93D0-4C11-B659-3AE8B9C7FDC6}" srcOrd="1" destOrd="0" parTransId="{7F79DD4A-0190-432B-9916-0017038C6FC3}" sibTransId="{B6970DB9-E52F-4833-8142-83808999C203}"/>
    <dgm:cxn modelId="{5CE358A4-673D-4462-A6E1-073A39CE9C0D}" type="presOf" srcId="{6D1EDC66-DDE1-41B3-8648-71D377C64C1C}" destId="{DB43554B-4406-437E-9583-29021B722ABB}" srcOrd="0" destOrd="0" presId="urn:microsoft.com/office/officeart/2005/8/layout/chevron1"/>
    <dgm:cxn modelId="{0D3D156D-50F7-4BC0-984B-C54A031BF981}" srcId="{6D1EDC66-DDE1-41B3-8648-71D377C64C1C}" destId="{6027192B-C173-43C4-A38B-EC3BF5C8D98F}" srcOrd="2" destOrd="0" parTransId="{CF98EC77-F3A3-4F5D-A055-BC565A65201A}" sibTransId="{C15E0F79-F4EE-4BF0-928B-D53BFA30099D}"/>
    <dgm:cxn modelId="{08C57FB9-F50F-493F-92BE-947F8EFD29BA}" type="presOf" srcId="{6027192B-C173-43C4-A38B-EC3BF5C8D98F}" destId="{3BEE5F87-48CD-4957-A1D6-3B0FD333C076}" srcOrd="0" destOrd="0" presId="urn:microsoft.com/office/officeart/2005/8/layout/chevron1"/>
    <dgm:cxn modelId="{EE69FE8C-26EF-486F-978F-3CAE2DD8716C}" type="presParOf" srcId="{DB43554B-4406-437E-9583-29021B722ABB}" destId="{FAB770EA-0785-4A08-BD0B-9B8CA08884F3}" srcOrd="0" destOrd="0" presId="urn:microsoft.com/office/officeart/2005/8/layout/chevron1"/>
    <dgm:cxn modelId="{EF2C5231-08CA-4B58-A64F-15FB2F640AC4}" type="presParOf" srcId="{DB43554B-4406-437E-9583-29021B722ABB}" destId="{3C82BC3E-D43A-4015-A319-1ACDFEA54088}" srcOrd="1" destOrd="0" presId="urn:microsoft.com/office/officeart/2005/8/layout/chevron1"/>
    <dgm:cxn modelId="{9DB0CE5A-B31D-40DA-A2AC-4E56A1351BED}" type="presParOf" srcId="{DB43554B-4406-437E-9583-29021B722ABB}" destId="{9438A1DD-5728-4CFC-B0B4-E9B93FA8E2F7}" srcOrd="2" destOrd="0" presId="urn:microsoft.com/office/officeart/2005/8/layout/chevron1"/>
    <dgm:cxn modelId="{A9CFC7D0-F841-41E7-AF0D-75B40CD7E8D9}" type="presParOf" srcId="{DB43554B-4406-437E-9583-29021B722ABB}" destId="{2AA8CEC2-95C7-4468-915B-028442BCA227}" srcOrd="3" destOrd="0" presId="urn:microsoft.com/office/officeart/2005/8/layout/chevron1"/>
    <dgm:cxn modelId="{61FDB6A1-C572-4C2B-A57F-AEC36968C9C9}" type="presParOf" srcId="{DB43554B-4406-437E-9583-29021B722ABB}" destId="{3BEE5F87-48CD-4957-A1D6-3B0FD333C07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42591-038F-4C37-AA4C-1796C5709180}">
      <dsp:nvSpPr>
        <dsp:cNvPr id="0" name=""/>
        <dsp:cNvSpPr/>
      </dsp:nvSpPr>
      <dsp:spPr>
        <a:xfrm>
          <a:off x="11105" y="132581"/>
          <a:ext cx="2133102" cy="209059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>
              <a:latin typeface="Bell MT" panose="02020503060305020303" pitchFamily="18" charset="0"/>
            </a:rPr>
            <a:t>Input</a:t>
          </a:r>
          <a:endParaRPr lang="fr-FR" sz="1800" kern="1200" dirty="0">
            <a:latin typeface="Bell MT" panose="0202050306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err="1" smtClean="0">
              <a:latin typeface="Bell MT" panose="02020503060305020303" pitchFamily="18" charset="0"/>
            </a:rPr>
            <a:t>Skytrax</a:t>
          </a:r>
          <a:r>
            <a:rPr lang="fr-FR" sz="1200" kern="1200" dirty="0" smtClean="0">
              <a:latin typeface="Bell MT" panose="02020503060305020303" pitchFamily="18" charset="0"/>
            </a:rPr>
            <a:t> ratings:</a:t>
          </a:r>
          <a:endParaRPr lang="fr-FR" sz="1200" kern="1200" dirty="0">
            <a:latin typeface="Bell MT" panose="0202050306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latin typeface="Bell MT" panose="02020503060305020303" pitchFamily="18" charset="0"/>
            </a:rPr>
            <a:t>1 to 3 stars: ‘NEG’</a:t>
          </a:r>
          <a:endParaRPr lang="fr-FR" sz="1200" kern="1200" dirty="0">
            <a:latin typeface="Bell MT" panose="0202050306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latin typeface="Bell MT" panose="02020503060305020303" pitchFamily="18" charset="0"/>
            </a:rPr>
            <a:t>4/5: ‘POS’</a:t>
          </a:r>
          <a:endParaRPr lang="fr-FR" sz="1200" kern="1200" dirty="0">
            <a:latin typeface="Bell MT" panose="0202050306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err="1" smtClean="0">
              <a:latin typeface="Bell MT" panose="02020503060305020303" pitchFamily="18" charset="0"/>
            </a:rPr>
            <a:t>NaN</a:t>
          </a:r>
          <a:r>
            <a:rPr lang="fr-FR" sz="1200" kern="1200" dirty="0" smtClean="0">
              <a:latin typeface="Bell MT" panose="02020503060305020303" pitchFamily="18" charset="0"/>
            </a:rPr>
            <a:t>: </a:t>
          </a:r>
          <a:r>
            <a:rPr lang="fr-FR" sz="1200" kern="1200" dirty="0" err="1" smtClean="0">
              <a:latin typeface="Bell MT" panose="02020503060305020303" pitchFamily="18" charset="0"/>
            </a:rPr>
            <a:t>uncited</a:t>
          </a:r>
          <a:r>
            <a:rPr lang="fr-FR" sz="1200" kern="1200" dirty="0" smtClean="0">
              <a:latin typeface="Bell MT" panose="02020503060305020303" pitchFamily="18" charset="0"/>
            </a:rPr>
            <a:t> aspect</a:t>
          </a:r>
          <a:endParaRPr lang="fr-FR" sz="1200" kern="1200" dirty="0">
            <a:latin typeface="Bell MT" panose="02020503060305020303" pitchFamily="18" charset="0"/>
          </a:endParaRPr>
        </a:p>
      </dsp:txBody>
      <dsp:txXfrm>
        <a:off x="72336" y="193812"/>
        <a:ext cx="2010640" cy="1968129"/>
      </dsp:txXfrm>
    </dsp:sp>
    <dsp:sp modelId="{9FE7D006-5193-49E4-A622-6A8E71595406}">
      <dsp:nvSpPr>
        <dsp:cNvPr id="0" name=""/>
        <dsp:cNvSpPr/>
      </dsp:nvSpPr>
      <dsp:spPr>
        <a:xfrm>
          <a:off x="2357518" y="913372"/>
          <a:ext cx="452217" cy="5290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400" kern="1200">
            <a:latin typeface="Bell MT" panose="02020503060305020303" pitchFamily="18" charset="0"/>
          </a:endParaRPr>
        </a:p>
      </dsp:txBody>
      <dsp:txXfrm>
        <a:off x="2357518" y="1019174"/>
        <a:ext cx="316552" cy="317405"/>
      </dsp:txXfrm>
    </dsp:sp>
    <dsp:sp modelId="{D2FD5B9D-24D0-484D-8AC4-21724D933C34}">
      <dsp:nvSpPr>
        <dsp:cNvPr id="0" name=""/>
        <dsp:cNvSpPr/>
      </dsp:nvSpPr>
      <dsp:spPr>
        <a:xfrm>
          <a:off x="2997448" y="4"/>
          <a:ext cx="2133102" cy="23557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>
              <a:latin typeface="Bell MT" panose="02020503060305020303" pitchFamily="18" charset="0"/>
            </a:rPr>
            <a:t>Model architecture</a:t>
          </a:r>
        </a:p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800" kern="1200" dirty="0" smtClean="0">
            <a:latin typeface="Bell MT" panose="0202050306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err="1" smtClean="0">
              <a:latin typeface="Bell MT" panose="02020503060305020303" pitchFamily="18" charset="0"/>
            </a:rPr>
            <a:t>Token</a:t>
          </a:r>
          <a:r>
            <a:rPr lang="fr-FR" sz="1200" kern="1200" dirty="0" smtClean="0">
              <a:latin typeface="Bell MT" panose="02020503060305020303" pitchFamily="18" charset="0"/>
            </a:rPr>
            <a:t>, </a:t>
          </a:r>
          <a:r>
            <a:rPr lang="fr-FR" sz="1200" kern="1200" dirty="0" err="1" smtClean="0">
              <a:latin typeface="Bell MT" panose="02020503060305020303" pitchFamily="18" charset="0"/>
            </a:rPr>
            <a:t>positional</a:t>
          </a:r>
          <a:r>
            <a:rPr lang="fr-FR" sz="1200" kern="1200" dirty="0" smtClean="0">
              <a:latin typeface="Bell MT" panose="02020503060305020303" pitchFamily="18" charset="0"/>
            </a:rPr>
            <a:t> + ‘</a:t>
          </a:r>
          <a:r>
            <a:rPr lang="fr-FR" sz="1200" kern="1200" dirty="0" err="1" smtClean="0">
              <a:latin typeface="Bell MT" panose="02020503060305020303" pitchFamily="18" charset="0"/>
            </a:rPr>
            <a:t>linguistic</a:t>
          </a:r>
          <a:r>
            <a:rPr lang="fr-FR" sz="1200" kern="1200" dirty="0" smtClean="0">
              <a:latin typeface="Bell MT" panose="02020503060305020303" pitchFamily="18" charset="0"/>
            </a:rPr>
            <a:t> </a:t>
          </a:r>
          <a:r>
            <a:rPr lang="fr-FR" sz="1200" kern="1200" dirty="0" err="1" smtClean="0">
              <a:latin typeface="Bell MT" panose="02020503060305020303" pitchFamily="18" charset="0"/>
            </a:rPr>
            <a:t>embeddings</a:t>
          </a:r>
          <a:r>
            <a:rPr lang="fr-FR" sz="1200" kern="1200" dirty="0" smtClean="0">
              <a:latin typeface="Bell MT" panose="02020503060305020303" pitchFamily="18" charset="0"/>
            </a:rPr>
            <a:t>’</a:t>
          </a:r>
          <a:endParaRPr lang="fr-FR" sz="1200" kern="1200" dirty="0">
            <a:latin typeface="Bell MT" panose="0202050306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latin typeface="Bell MT" panose="02020503060305020303" pitchFamily="18" charset="0"/>
            </a:rPr>
            <a:t>BERT-base</a:t>
          </a:r>
          <a:endParaRPr lang="fr-FR" sz="1200" kern="1200" dirty="0">
            <a:latin typeface="Bell MT" panose="0202050306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smtClean="0">
              <a:latin typeface="Bell MT" panose="02020503060305020303" pitchFamily="18" charset="0"/>
            </a:rPr>
            <a:t>Dense </a:t>
          </a:r>
          <a:r>
            <a:rPr lang="fr-FR" sz="1200" kern="1200" dirty="0" err="1" smtClean="0">
              <a:latin typeface="Bell MT" panose="02020503060305020303" pitchFamily="18" charset="0"/>
            </a:rPr>
            <a:t>layers</a:t>
          </a:r>
          <a:r>
            <a:rPr lang="fr-FR" sz="1200" kern="1200" dirty="0" smtClean="0">
              <a:latin typeface="Bell MT" panose="02020503060305020303" pitchFamily="18" charset="0"/>
            </a:rPr>
            <a:t> </a:t>
          </a:r>
          <a:r>
            <a:rPr lang="fr-FR" sz="1200" kern="1200" dirty="0" err="1" smtClean="0">
              <a:latin typeface="Bell MT" panose="02020503060305020303" pitchFamily="18" charset="0"/>
            </a:rPr>
            <a:t>gradually</a:t>
          </a:r>
          <a:r>
            <a:rPr lang="fr-FR" sz="1200" kern="1200" dirty="0" smtClean="0">
              <a:latin typeface="Bell MT" panose="02020503060305020303" pitchFamily="18" charset="0"/>
            </a:rPr>
            <a:t> </a:t>
          </a:r>
          <a:r>
            <a:rPr lang="fr-FR" sz="1200" kern="1200" dirty="0" err="1" smtClean="0">
              <a:latin typeface="Bell MT" panose="02020503060305020303" pitchFamily="18" charset="0"/>
            </a:rPr>
            <a:t>decreasing</a:t>
          </a:r>
          <a:r>
            <a:rPr lang="fr-FR" sz="1200" kern="1200" dirty="0" smtClean="0">
              <a:latin typeface="Bell MT" panose="02020503060305020303" pitchFamily="18" charset="0"/>
            </a:rPr>
            <a:t> </a:t>
          </a:r>
          <a:r>
            <a:rPr lang="fr-FR" sz="1200" kern="1200" dirty="0" err="1" smtClean="0">
              <a:latin typeface="Bell MT" panose="02020503060305020303" pitchFamily="18" charset="0"/>
            </a:rPr>
            <a:t>from</a:t>
          </a:r>
          <a:r>
            <a:rPr lang="fr-FR" sz="1200" kern="1200" dirty="0" smtClean="0">
              <a:latin typeface="Bell MT" panose="02020503060305020303" pitchFamily="18" charset="0"/>
            </a:rPr>
            <a:t> size 768 to 24</a:t>
          </a:r>
          <a:endParaRPr lang="fr-FR" sz="1200" kern="1200" dirty="0">
            <a:latin typeface="Bell MT" panose="02020503060305020303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 err="1" smtClean="0">
              <a:latin typeface="Bell MT" panose="02020503060305020303" pitchFamily="18" charset="0"/>
            </a:rPr>
            <a:t>Softmax</a:t>
          </a:r>
          <a:r>
            <a:rPr lang="fr-FR" sz="1200" kern="1200" dirty="0" smtClean="0">
              <a:latin typeface="Bell MT" panose="02020503060305020303" pitchFamily="18" charset="0"/>
            </a:rPr>
            <a:t> </a:t>
          </a:r>
          <a:r>
            <a:rPr lang="fr-FR" sz="1200" kern="1200" dirty="0" err="1" smtClean="0">
              <a:latin typeface="Bell MT" panose="02020503060305020303" pitchFamily="18" charset="0"/>
            </a:rPr>
            <a:t>function</a:t>
          </a:r>
          <a:endParaRPr lang="fr-FR" sz="1200" kern="1200" dirty="0">
            <a:latin typeface="Bell MT" panose="02020503060305020303" pitchFamily="18" charset="0"/>
          </a:endParaRPr>
        </a:p>
      </dsp:txBody>
      <dsp:txXfrm>
        <a:off x="3059924" y="62480"/>
        <a:ext cx="2008150" cy="2230794"/>
      </dsp:txXfrm>
    </dsp:sp>
    <dsp:sp modelId="{1529DBD8-9503-4EB4-8064-2930549D63B3}">
      <dsp:nvSpPr>
        <dsp:cNvPr id="0" name=""/>
        <dsp:cNvSpPr/>
      </dsp:nvSpPr>
      <dsp:spPr>
        <a:xfrm>
          <a:off x="5343861" y="913372"/>
          <a:ext cx="452217" cy="5290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400" kern="1200">
            <a:latin typeface="Bell MT" panose="02020503060305020303" pitchFamily="18" charset="0"/>
          </a:endParaRPr>
        </a:p>
      </dsp:txBody>
      <dsp:txXfrm>
        <a:off x="5343861" y="1019174"/>
        <a:ext cx="316552" cy="317405"/>
      </dsp:txXfrm>
    </dsp:sp>
    <dsp:sp modelId="{B5B7FFCF-EFF7-4AE7-B089-B9D55F40F2B9}">
      <dsp:nvSpPr>
        <dsp:cNvPr id="0" name=""/>
        <dsp:cNvSpPr/>
      </dsp:nvSpPr>
      <dsp:spPr>
        <a:xfrm>
          <a:off x="5983792" y="777714"/>
          <a:ext cx="2133102" cy="8003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latin typeface="Bell MT" panose="02020503060305020303" pitchFamily="18" charset="0"/>
            </a:rPr>
            <a:t>Output</a:t>
          </a:r>
          <a:endParaRPr lang="fr-FR" sz="1600" kern="1200" dirty="0">
            <a:latin typeface="Bell MT" panose="02020503060305020303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dirty="0" smtClean="0">
              <a:latin typeface="Bell MT" panose="02020503060305020303" pitchFamily="18" charset="0"/>
            </a:rPr>
            <a:t> </a:t>
          </a:r>
          <a:r>
            <a:rPr lang="fr-FR" sz="1100" kern="1200" dirty="0" err="1" smtClean="0">
              <a:latin typeface="Bell MT" panose="02020503060305020303" pitchFamily="18" charset="0"/>
            </a:rPr>
            <a:t>Probabilities</a:t>
          </a:r>
          <a:r>
            <a:rPr lang="fr-FR" sz="1100" kern="1200" dirty="0" smtClean="0">
              <a:latin typeface="Bell MT" panose="02020503060305020303" pitchFamily="18" charset="0"/>
            </a:rPr>
            <a:t> of 3 classes, for 8 aspects</a:t>
          </a:r>
          <a:endParaRPr lang="fr-FR" sz="1100" kern="1200" dirty="0">
            <a:latin typeface="Bell MT" panose="02020503060305020303" pitchFamily="18" charset="0"/>
          </a:endParaRPr>
        </a:p>
      </dsp:txBody>
      <dsp:txXfrm>
        <a:off x="6007233" y="801155"/>
        <a:ext cx="2086220" cy="7534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B770EA-0785-4A08-BD0B-9B8CA08884F3}">
      <dsp:nvSpPr>
        <dsp:cNvPr id="0" name=""/>
        <dsp:cNvSpPr/>
      </dsp:nvSpPr>
      <dsp:spPr>
        <a:xfrm>
          <a:off x="3094" y="0"/>
          <a:ext cx="3770325" cy="80484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>
              <a:latin typeface="Bell MT" panose="02020503060305020303" pitchFamily="18" charset="0"/>
            </a:rPr>
            <a:t>Lemmatize</a:t>
          </a:r>
          <a:r>
            <a:rPr lang="fr-FR" sz="1600" kern="1200" dirty="0" smtClean="0">
              <a:latin typeface="Bell MT" panose="02020503060305020303" pitchFamily="18" charset="0"/>
            </a:rPr>
            <a:t> sentence </a:t>
          </a:r>
          <a:endParaRPr lang="fr-FR" sz="1600" kern="1200" dirty="0"/>
        </a:p>
      </dsp:txBody>
      <dsp:txXfrm>
        <a:off x="405518" y="0"/>
        <a:ext cx="2965477" cy="804848"/>
      </dsp:txXfrm>
    </dsp:sp>
    <dsp:sp modelId="{9438A1DD-5728-4CFC-B0B4-E9B93FA8E2F7}">
      <dsp:nvSpPr>
        <dsp:cNvPr id="0" name=""/>
        <dsp:cNvSpPr/>
      </dsp:nvSpPr>
      <dsp:spPr>
        <a:xfrm>
          <a:off x="3396388" y="0"/>
          <a:ext cx="3770325" cy="80484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latin typeface="Bell MT" panose="02020503060305020303" pitchFamily="18" charset="0"/>
              <a:sym typeface="Wingdings" panose="05000000000000000000" pitchFamily="2" charset="2"/>
            </a:rPr>
            <a:t>Check </a:t>
          </a:r>
          <a:r>
            <a:rPr lang="fr-FR" sz="1600" kern="1200" dirty="0" err="1" smtClean="0">
              <a:latin typeface="Bell MT" panose="02020503060305020303" pitchFamily="18" charset="0"/>
              <a:sym typeface="Wingdings" panose="05000000000000000000" pitchFamily="2" charset="2"/>
            </a:rPr>
            <a:t>l</a:t>
          </a:r>
          <a:r>
            <a:rPr lang="fr-FR" sz="1600" kern="1200" dirty="0" err="1" smtClean="0">
              <a:latin typeface="Bell MT" panose="02020503060305020303" pitchFamily="18" charset="0"/>
            </a:rPr>
            <a:t>ist</a:t>
          </a:r>
          <a:r>
            <a:rPr lang="fr-FR" sz="1600" kern="1200" dirty="0" smtClean="0">
              <a:latin typeface="Bell MT" panose="02020503060305020303" pitchFamily="18" charset="0"/>
            </a:rPr>
            <a:t> of Keywords, for </a:t>
          </a:r>
          <a:r>
            <a:rPr lang="fr-FR" sz="1600" kern="1200" dirty="0" err="1" smtClean="0">
              <a:latin typeface="Bell MT" panose="02020503060305020303" pitchFamily="18" charset="0"/>
            </a:rPr>
            <a:t>each</a:t>
          </a:r>
          <a:r>
            <a:rPr lang="fr-FR" sz="1600" kern="1200" dirty="0" smtClean="0">
              <a:latin typeface="Bell MT" panose="02020503060305020303" pitchFamily="18" charset="0"/>
            </a:rPr>
            <a:t> aspect</a:t>
          </a:r>
          <a:endParaRPr lang="fr-FR" sz="1600" kern="1200" dirty="0"/>
        </a:p>
      </dsp:txBody>
      <dsp:txXfrm>
        <a:off x="3798812" y="0"/>
        <a:ext cx="2965477" cy="804848"/>
      </dsp:txXfrm>
    </dsp:sp>
    <dsp:sp modelId="{3BEE5F87-48CD-4957-A1D6-3B0FD333C076}">
      <dsp:nvSpPr>
        <dsp:cNvPr id="0" name=""/>
        <dsp:cNvSpPr/>
      </dsp:nvSpPr>
      <dsp:spPr>
        <a:xfrm>
          <a:off x="6789681" y="0"/>
          <a:ext cx="3770325" cy="80484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latin typeface="Bell MT" panose="02020503060305020303" pitchFamily="18" charset="0"/>
              <a:sym typeface="Wingdings" panose="05000000000000000000" pitchFamily="2" charset="2"/>
            </a:rPr>
            <a:t>keyword </a:t>
          </a:r>
          <a:r>
            <a:rPr lang="fr-FR" sz="1600" kern="1200" dirty="0" err="1" smtClean="0">
              <a:latin typeface="Bell MT" panose="02020503060305020303" pitchFamily="18" charset="0"/>
              <a:sym typeface="Wingdings" panose="05000000000000000000" pitchFamily="2" charset="2"/>
            </a:rPr>
            <a:t>detected</a:t>
          </a:r>
          <a:r>
            <a:rPr lang="fr-FR" sz="1600" kern="1200" dirty="0" smtClean="0">
              <a:latin typeface="Bell MT" panose="02020503060305020303" pitchFamily="18" charset="0"/>
              <a:sym typeface="Wingdings" panose="05000000000000000000" pitchFamily="2" charset="2"/>
            </a:rPr>
            <a:t> = </a:t>
          </a:r>
          <a:r>
            <a:rPr lang="fr-FR" sz="1600" kern="1200" dirty="0" err="1" smtClean="0">
              <a:latin typeface="Bell MT" panose="02020503060305020303" pitchFamily="18" charset="0"/>
              <a:sym typeface="Wingdings" panose="05000000000000000000" pitchFamily="2" charset="2"/>
            </a:rPr>
            <a:t>mentioned</a:t>
          </a:r>
          <a:r>
            <a:rPr lang="fr-FR" sz="1600" kern="1200" dirty="0" smtClean="0">
              <a:latin typeface="Bell MT" panose="02020503060305020303" pitchFamily="18" charset="0"/>
              <a:sym typeface="Wingdings" panose="05000000000000000000" pitchFamily="2" charset="2"/>
            </a:rPr>
            <a:t> aspect</a:t>
          </a:r>
          <a:endParaRPr lang="fr-FR" sz="1600" kern="1200" dirty="0"/>
        </a:p>
      </dsp:txBody>
      <dsp:txXfrm>
        <a:off x="7192105" y="0"/>
        <a:ext cx="2965477" cy="804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89B8C-AD02-42E0-BC43-16A6CB359032}" type="datetimeFigureOut">
              <a:rPr lang="fr-FR" smtClean="0"/>
              <a:t>28/09/2024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36A0E-F085-42D9-ADBE-05580F93B4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467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2449-A7AA-41E1-B6B2-C06120ECC891}" type="datetime1">
              <a:rPr lang="fr-FR" smtClean="0"/>
              <a:t>28/09/2024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523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5EF46-0241-4373-8EF8-B0A849D3EB67}" type="datetime1">
              <a:rPr lang="fr-FR" smtClean="0"/>
              <a:t>28/09/2024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46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538BB-6152-4E0C-9061-9F17C7248139}" type="datetime1">
              <a:rPr lang="fr-FR" smtClean="0"/>
              <a:t>28/09/2024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485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4E29A-936D-4436-8D78-6ECFD6B9794A}" type="datetime1">
              <a:rPr lang="fr-FR" smtClean="0"/>
              <a:t>28/09/2024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EF2DF-770C-4850-955F-7ACD2FC32A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8212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AD93-D475-40EC-B28E-F481559BFCBB}" type="datetime1">
              <a:rPr lang="fr-FR" smtClean="0"/>
              <a:t>28/09/2024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EF2DF-770C-4850-955F-7ACD2FC32A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623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0A570-FAA1-404E-90A0-5391D337673B}" type="datetime1">
              <a:rPr lang="fr-FR" smtClean="0"/>
              <a:t>28/09/2024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EF2DF-770C-4850-955F-7ACD2FC32A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6235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4B57-2A3F-4EB0-BCC6-95E89BE01F0D}" type="datetime1">
              <a:rPr lang="fr-FR" smtClean="0"/>
              <a:t>28/09/2024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EF2DF-770C-4850-955F-7ACD2FC32A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617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1723-2DEC-45F1-A1CB-99111AF9F803}" type="datetime1">
              <a:rPr lang="fr-FR" smtClean="0"/>
              <a:t>28/09/2024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EF2DF-770C-4850-955F-7ACD2FC32A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8854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66E32-49C6-4A91-A09F-721629F55709}" type="datetime1">
              <a:rPr lang="fr-FR" smtClean="0"/>
              <a:t>28/09/2024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EF2DF-770C-4850-955F-7ACD2FC32A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2489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8886C-8D74-445D-B85E-9DBF82A4BC8F}" type="datetime1">
              <a:rPr lang="fr-FR" smtClean="0"/>
              <a:t>28/09/2024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EF2DF-770C-4850-955F-7ACD2FC32A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336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37822-8B67-4EDB-A64E-405254B4B062}" type="datetime1">
              <a:rPr lang="fr-FR" smtClean="0"/>
              <a:t>28/09/2024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EF2DF-770C-4850-955F-7ACD2FC32A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872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5094A-EC29-402C-925E-E1572B2A3F16}" type="datetime1">
              <a:rPr lang="fr-FR" smtClean="0"/>
              <a:t>28/09/2024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22722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B3E2-EEA6-48C5-A3BE-B74E1B2EB98C}" type="datetime1">
              <a:rPr lang="fr-FR" smtClean="0"/>
              <a:t>28/09/2024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EF2DF-770C-4850-955F-7ACD2FC32A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8046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28254-3AB3-413C-98A7-F1A37D90E300}" type="datetime1">
              <a:rPr lang="fr-FR" smtClean="0"/>
              <a:t>28/09/2024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EF2DF-770C-4850-955F-7ACD2FC32A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8529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D27E7-CC00-44AF-9E8E-ADC36414AC98}" type="datetime1">
              <a:rPr lang="fr-FR" smtClean="0"/>
              <a:t>28/09/2024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EF2DF-770C-4850-955F-7ACD2FC32A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33272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F9403-957C-44B8-A7FD-CD1A6854FEEF}" type="datetime1">
              <a:rPr lang="fr-FR" smtClean="0"/>
              <a:t>28/09/2024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A8910-28B2-4801-962F-C00B5CAF27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87703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242D6-80E3-4BD7-9222-53AC4CCFB8CF}" type="datetime1">
              <a:rPr lang="fr-FR" smtClean="0"/>
              <a:t>28/09/2024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A8910-28B2-4801-962F-C00B5CAF27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00814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1E1A-215F-441D-A6DB-4ACA96024748}" type="datetime1">
              <a:rPr lang="fr-FR" smtClean="0"/>
              <a:t>28/09/2024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A8910-28B2-4801-962F-C00B5CAF27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82836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38EF1-FFE1-492D-8DF1-999A1F3D5795}" type="datetime1">
              <a:rPr lang="fr-FR" smtClean="0"/>
              <a:t>28/09/2024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A8910-28B2-4801-962F-C00B5CAF27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68712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74390-F0A9-4704-B9B4-A0940E9EF3E5}" type="datetime1">
              <a:rPr lang="fr-FR" smtClean="0"/>
              <a:t>28/09/2024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A8910-28B2-4801-962F-C00B5CAF27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46325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F2679-A730-4382-8E45-AFF4601EEFF3}" type="datetime1">
              <a:rPr lang="fr-FR" smtClean="0"/>
              <a:t>28/09/2024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A8910-28B2-4801-962F-C00B5CAF27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43976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40A5A-5376-4D40-A8EF-33DA09639E2F}" type="datetime1">
              <a:rPr lang="fr-FR" smtClean="0"/>
              <a:t>28/09/2024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A8910-28B2-4801-962F-C00B5CAF27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201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DD447-E1BF-4794-B743-2F9BB2AC5100}" type="datetime1">
              <a:rPr lang="fr-FR" smtClean="0"/>
              <a:t>28/09/2024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6466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BFF5-0B1F-44DF-9FE4-A36185BA59B3}" type="datetime1">
              <a:rPr lang="fr-FR" smtClean="0"/>
              <a:t>28/09/2024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A8910-28B2-4801-962F-C00B5CAF27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0817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CC39-4471-4047-9AB0-9929EA6B4268}" type="datetime1">
              <a:rPr lang="fr-FR" smtClean="0"/>
              <a:t>28/09/2024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A8910-28B2-4801-962F-C00B5CAF27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5664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D9DD-290A-454B-9367-F8499E173D23}" type="datetime1">
              <a:rPr lang="fr-FR" smtClean="0"/>
              <a:t>28/09/2024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A8910-28B2-4801-962F-C00B5CAF27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92759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411A-5D74-4647-9665-BDEF487AA336}" type="datetime1">
              <a:rPr lang="fr-FR" smtClean="0"/>
              <a:t>28/09/2024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A8910-28B2-4801-962F-C00B5CAF27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9501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F5001-1511-4CFF-B929-16B73C78CEF4}" type="datetime1">
              <a:rPr lang="fr-FR" smtClean="0"/>
              <a:t>28/09/2024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2646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FF869-C25F-445F-A2ED-0DD066A50944}" type="datetime1">
              <a:rPr lang="fr-FR" smtClean="0"/>
              <a:t>28/09/2024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83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5DAC-25BB-4316-8070-3608180C0B62}" type="datetime1">
              <a:rPr lang="fr-FR" smtClean="0"/>
              <a:t>28/09/2024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49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57BE1-7206-456B-B006-9EAD8DEEBD54}" type="datetime1">
              <a:rPr lang="fr-FR" smtClean="0"/>
              <a:t>28/09/2024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0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86F32-0B71-4496-95A8-2438D8C0CF1F}" type="datetime1">
              <a:rPr lang="fr-FR" smtClean="0"/>
              <a:t>28/09/2024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0470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5C2A8-7A1F-43E7-B30A-B93D957C9572}" type="datetime1">
              <a:rPr lang="fr-FR" smtClean="0"/>
              <a:t>28/09/2024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771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009A8-2CBB-4C35-AEC0-1F4EA56D1CE6}" type="datetime1">
              <a:rPr lang="fr-FR" smtClean="0"/>
              <a:t>28/09/2024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DA942-F138-4A1E-9558-E31406001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694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53958-2AD9-453F-8DBE-ADB24DE85270}" type="datetime1">
              <a:rPr lang="fr-FR" smtClean="0"/>
              <a:t>28/09/2024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EF2DF-770C-4850-955F-7ACD2FC32A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90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9C317-6898-4824-B1AE-3C276791A720}" type="datetime1">
              <a:rPr lang="fr-FR" smtClean="0"/>
              <a:t>28/09/2024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A8910-28B2-4801-962F-C00B5CAF27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6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836900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Bell MT" panose="02020503060305020303" pitchFamily="18" charset="0"/>
              </a:rPr>
              <a:t>Aspect-Based</a:t>
            </a:r>
            <a:r>
              <a:rPr lang="en-US" sz="4400" dirty="0" smtClean="0">
                <a:latin typeface="Bell MT" panose="02020503060305020303" pitchFamily="18" charset="0"/>
              </a:rPr>
              <a:t> Sentiment </a:t>
            </a:r>
            <a:r>
              <a:rPr lang="en-US" sz="4400" dirty="0">
                <a:latin typeface="Bell MT" panose="02020503060305020303" pitchFamily="18" charset="0"/>
              </a:rPr>
              <a:t>Analysis</a:t>
            </a:r>
            <a:r>
              <a:rPr lang="en-US" sz="4400" dirty="0" smtClean="0">
                <a:latin typeface="Bell MT" panose="02020503060305020303" pitchFamily="18" charset="0"/>
              </a:rPr>
              <a:t> Methods for Analysis of Airlines Passengers Reviews</a:t>
            </a:r>
            <a:endParaRPr lang="fr-FR" sz="4400" dirty="0">
              <a:latin typeface="Bell MT" panose="02020503060305020303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435783"/>
            <a:ext cx="9144000" cy="1655762"/>
          </a:xfrm>
        </p:spPr>
        <p:txBody>
          <a:bodyPr>
            <a:normAutofit/>
          </a:bodyPr>
          <a:lstStyle/>
          <a:p>
            <a:r>
              <a:rPr lang="fr-FR" sz="1800" dirty="0" smtClean="0">
                <a:latin typeface="Bell MT" panose="02020503060305020303" pitchFamily="18" charset="0"/>
              </a:rPr>
              <a:t>Jade </a:t>
            </a:r>
            <a:r>
              <a:rPr lang="fr-FR" sz="1800" dirty="0" err="1" smtClean="0">
                <a:latin typeface="Bell MT" panose="02020503060305020303" pitchFamily="18" charset="0"/>
              </a:rPr>
              <a:t>Arpaliangeas</a:t>
            </a:r>
            <a:endParaRPr lang="fr-FR" sz="1800" dirty="0" smtClean="0">
              <a:latin typeface="Bell MT" panose="02020503060305020303" pitchFamily="18" charset="0"/>
            </a:endParaRPr>
          </a:p>
          <a:p>
            <a:r>
              <a:rPr lang="fr-FR" sz="1100" dirty="0" err="1" smtClean="0">
                <a:latin typeface="Bell MT" panose="02020503060305020303" pitchFamily="18" charset="0"/>
              </a:rPr>
              <a:t>Supervised</a:t>
            </a:r>
            <a:r>
              <a:rPr lang="fr-FR" sz="1100" dirty="0" smtClean="0">
                <a:latin typeface="Bell MT" panose="02020503060305020303" pitchFamily="18" charset="0"/>
              </a:rPr>
              <a:t> by Stéphane </a:t>
            </a:r>
            <a:r>
              <a:rPr lang="fr-FR" sz="1100" dirty="0" err="1" smtClean="0">
                <a:latin typeface="Bell MT" panose="02020503060305020303" pitchFamily="18" charset="0"/>
              </a:rPr>
              <a:t>Malkawi</a:t>
            </a:r>
            <a:endParaRPr lang="fr-FR" sz="1100" dirty="0">
              <a:latin typeface="Bell MT" panose="02020503060305020303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1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683" y="4263664"/>
            <a:ext cx="2090198" cy="2090198"/>
          </a:xfrm>
          <a:prstGeom prst="rect">
            <a:avLst/>
          </a:prstGeom>
        </p:spPr>
      </p:pic>
      <p:pic>
        <p:nvPicPr>
          <p:cNvPr id="12" name="Picture 65618"/>
          <p:cNvPicPr/>
          <p:nvPr/>
        </p:nvPicPr>
        <p:blipFill>
          <a:blip r:embed="rId3"/>
          <a:stretch>
            <a:fillRect/>
          </a:stretch>
        </p:blipFill>
        <p:spPr>
          <a:xfrm>
            <a:off x="257585" y="236709"/>
            <a:ext cx="734992" cy="818796"/>
          </a:xfrm>
          <a:prstGeom prst="rect">
            <a:avLst/>
          </a:prstGeom>
        </p:spPr>
      </p:pic>
      <p:pic>
        <p:nvPicPr>
          <p:cNvPr id="13" name="Picture 25"/>
          <p:cNvPicPr/>
          <p:nvPr/>
        </p:nvPicPr>
        <p:blipFill>
          <a:blip r:embed="rId4"/>
          <a:stretch>
            <a:fillRect/>
          </a:stretch>
        </p:blipFill>
        <p:spPr>
          <a:xfrm>
            <a:off x="10995854" y="93974"/>
            <a:ext cx="1104417" cy="11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70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53191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u="sng" dirty="0" smtClean="0">
                <a:latin typeface="Bell MT" panose="02020503060305020303" pitchFamily="18" charset="0"/>
              </a:rPr>
              <a:t>The </a:t>
            </a:r>
            <a:r>
              <a:rPr lang="fr-FR" sz="1800" u="sng" dirty="0" err="1" smtClean="0">
                <a:latin typeface="Bell MT" panose="02020503060305020303" pitchFamily="18" charset="0"/>
              </a:rPr>
              <a:t>task</a:t>
            </a:r>
            <a:r>
              <a:rPr lang="fr-FR" sz="1800" u="sng" dirty="0" smtClean="0">
                <a:latin typeface="Bell MT" panose="02020503060305020303" pitchFamily="18" charset="0"/>
              </a:rPr>
              <a:t>:</a:t>
            </a:r>
          </a:p>
          <a:p>
            <a:pPr marL="0" indent="0">
              <a:buNone/>
            </a:pPr>
            <a:r>
              <a:rPr lang="fr-FR" sz="1600" dirty="0" smtClean="0">
                <a:latin typeface="Bell MT" panose="02020503060305020303" pitchFamily="18" charset="0"/>
              </a:rPr>
              <a:t>Input of ASC : LKD </a:t>
            </a:r>
            <a:r>
              <a:rPr lang="fr-FR" sz="1600" dirty="0" err="1" smtClean="0">
                <a:latin typeface="Bell MT" panose="02020503060305020303" pitchFamily="18" charset="0"/>
              </a:rPr>
              <a:t>predicted</a:t>
            </a:r>
            <a:r>
              <a:rPr lang="fr-FR" sz="1600" dirty="0" smtClean="0">
                <a:latin typeface="Bell MT" panose="02020503060305020303" pitchFamily="18" charset="0"/>
              </a:rPr>
              <a:t> sentences for </a:t>
            </a:r>
            <a:r>
              <a:rPr lang="fr-FR" sz="1600" dirty="0" err="1" smtClean="0">
                <a:latin typeface="Bell MT" panose="02020503060305020303" pitchFamily="18" charset="0"/>
              </a:rPr>
              <a:t>each</a:t>
            </a:r>
            <a:r>
              <a:rPr lang="fr-FR" sz="1600" dirty="0" smtClean="0">
                <a:latin typeface="Bell MT" panose="02020503060305020303" pitchFamily="18" charset="0"/>
              </a:rPr>
              <a:t> aspect</a:t>
            </a:r>
          </a:p>
          <a:p>
            <a:pPr marL="0" indent="0">
              <a:buNone/>
            </a:pPr>
            <a:r>
              <a:rPr lang="fr-FR" sz="1600" dirty="0" smtClean="0">
                <a:latin typeface="Bell MT" panose="02020503060305020303" pitchFamily="18" charset="0"/>
              </a:rPr>
              <a:t>Output: 0 (1-3 </a:t>
            </a:r>
            <a:r>
              <a:rPr lang="fr-FR" sz="1600" dirty="0" err="1" smtClean="0">
                <a:latin typeface="Bell MT" panose="02020503060305020303" pitchFamily="18" charset="0"/>
              </a:rPr>
              <a:t>skytrax</a:t>
            </a:r>
            <a:r>
              <a:rPr lang="fr-FR" sz="1600" dirty="0" smtClean="0">
                <a:latin typeface="Bell MT" panose="02020503060305020303" pitchFamily="18" charset="0"/>
              </a:rPr>
              <a:t> stars) or 1 (4-5 stars) </a:t>
            </a:r>
          </a:p>
          <a:p>
            <a:pPr marL="0" indent="0">
              <a:buNone/>
            </a:pPr>
            <a:r>
              <a:rPr lang="fr-FR" sz="1600" dirty="0" smtClean="0">
                <a:latin typeface="Bell MT" panose="02020503060305020303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err="1">
                <a:latin typeface="Bell MT" panose="02020503060305020303" pitchFamily="18" charset="0"/>
              </a:rPr>
              <a:t>Binary</a:t>
            </a:r>
            <a:r>
              <a:rPr lang="fr-FR" sz="1600" dirty="0">
                <a:latin typeface="Bell MT" panose="02020503060305020303" pitchFamily="18" charset="0"/>
              </a:rPr>
              <a:t> classification </a:t>
            </a:r>
            <a:r>
              <a:rPr lang="fr-FR" sz="1600" dirty="0" err="1">
                <a:latin typeface="Bell MT" panose="02020503060305020303" pitchFamily="18" charset="0"/>
              </a:rPr>
              <a:t>Task</a:t>
            </a:r>
            <a:endParaRPr lang="fr-FR" sz="1600" dirty="0">
              <a:latin typeface="Bell MT" panose="02020503060305020303" pitchFamily="18" charset="0"/>
            </a:endParaRPr>
          </a:p>
          <a:p>
            <a:pPr marL="0" indent="0">
              <a:buNone/>
            </a:pPr>
            <a:endParaRPr lang="fr-FR" sz="1800" dirty="0" smtClean="0">
              <a:latin typeface="Bell MT" panose="02020503060305020303" pitchFamily="18" charset="0"/>
            </a:endParaRPr>
          </a:p>
          <a:p>
            <a:pPr marL="0" indent="0">
              <a:buNone/>
            </a:pPr>
            <a:endParaRPr lang="fr-FR" sz="1800" dirty="0" smtClean="0">
              <a:latin typeface="Bell MT" panose="02020503060305020303" pitchFamily="18" charset="0"/>
            </a:endParaRPr>
          </a:p>
          <a:p>
            <a:pPr marL="0" indent="0">
              <a:buNone/>
            </a:pPr>
            <a:r>
              <a:rPr lang="fr-FR" sz="1800" u="sng" dirty="0" smtClean="0">
                <a:latin typeface="Bell MT" panose="02020503060305020303" pitchFamily="18" charset="0"/>
              </a:rPr>
              <a:t>Baseline model:</a:t>
            </a:r>
          </a:p>
          <a:p>
            <a:pPr marL="0" indent="0">
              <a:buNone/>
            </a:pPr>
            <a:r>
              <a:rPr lang="fr-FR" sz="1600" i="1" dirty="0">
                <a:latin typeface="Bell MT" panose="02020503060305020303" pitchFamily="18" charset="0"/>
              </a:rPr>
              <a:t> </a:t>
            </a:r>
            <a:r>
              <a:rPr lang="fr-FR" sz="1600" i="1" dirty="0" smtClean="0">
                <a:latin typeface="Bell MT" panose="02020503060305020303" pitchFamily="18" charset="0"/>
              </a:rPr>
              <a:t>‘’</a:t>
            </a:r>
            <a:r>
              <a:rPr lang="fr-FR" sz="1600" i="1" dirty="0" err="1" smtClean="0">
                <a:latin typeface="Bell MT" panose="02020503060305020303" pitchFamily="18" charset="0"/>
              </a:rPr>
              <a:t>yangheng</a:t>
            </a:r>
            <a:r>
              <a:rPr lang="fr-FR" sz="1600" i="1" dirty="0" smtClean="0">
                <a:latin typeface="Bell MT" panose="02020503060305020303" pitchFamily="18" charset="0"/>
              </a:rPr>
              <a:t>/deberta-v3-base-absa-v1.1’’</a:t>
            </a:r>
            <a:r>
              <a:rPr lang="fr-FR" sz="1600" dirty="0" smtClean="0">
                <a:latin typeface="Bell MT" panose="02020503060305020303" pitchFamily="18" charset="0"/>
              </a:rPr>
              <a:t> model </a:t>
            </a:r>
            <a:r>
              <a:rPr lang="fr-FR" sz="1600" dirty="0" err="1" smtClean="0">
                <a:latin typeface="Bell MT" panose="02020503060305020303" pitchFamily="18" charset="0"/>
              </a:rPr>
              <a:t>from</a:t>
            </a:r>
            <a:r>
              <a:rPr lang="fr-FR" sz="1600" dirty="0" smtClean="0">
                <a:latin typeface="Bell MT" panose="02020503060305020303" pitchFamily="18" charset="0"/>
              </a:rPr>
              <a:t> </a:t>
            </a:r>
            <a:r>
              <a:rPr lang="fr-FR" sz="1600" dirty="0" err="1" smtClean="0">
                <a:latin typeface="Bell MT" panose="02020503060305020303" pitchFamily="18" charset="0"/>
              </a:rPr>
              <a:t>HuggingFace</a:t>
            </a:r>
            <a:r>
              <a:rPr lang="fr-FR" sz="1600" dirty="0" smtClean="0">
                <a:latin typeface="Bell MT" panose="02020503060305020303" pitchFamily="18" charset="0"/>
              </a:rPr>
              <a:t>, </a:t>
            </a:r>
            <a:r>
              <a:rPr lang="fr-FR" sz="1600" dirty="0" err="1" smtClean="0">
                <a:latin typeface="Bell MT" panose="02020503060305020303" pitchFamily="18" charset="0"/>
              </a:rPr>
              <a:t>based</a:t>
            </a:r>
            <a:r>
              <a:rPr lang="fr-FR" sz="1600" dirty="0" smtClean="0">
                <a:latin typeface="Bell MT" panose="02020503060305020303" pitchFamily="18" charset="0"/>
              </a:rPr>
              <a:t> on BERT.</a:t>
            </a:r>
          </a:p>
          <a:p>
            <a:pPr marL="0" indent="0">
              <a:buNone/>
            </a:pPr>
            <a:r>
              <a:rPr lang="fr-FR" sz="1600" dirty="0" err="1" smtClean="0">
                <a:latin typeface="Bell MT" panose="02020503060305020303" pitchFamily="18" charset="0"/>
              </a:rPr>
              <a:t>Trained</a:t>
            </a:r>
            <a:r>
              <a:rPr lang="fr-FR" sz="1600" dirty="0" smtClean="0">
                <a:latin typeface="Bell MT" panose="02020503060305020303" pitchFamily="18" charset="0"/>
              </a:rPr>
              <a:t> on: Laptop, Restaurants, </a:t>
            </a:r>
            <a:r>
              <a:rPr lang="fr-FR" sz="1600" dirty="0" err="1" smtClean="0">
                <a:latin typeface="Bell MT" panose="02020503060305020303" pitchFamily="18" charset="0"/>
              </a:rPr>
              <a:t>Yelp</a:t>
            </a:r>
            <a:r>
              <a:rPr lang="fr-FR" sz="1600" dirty="0" smtClean="0">
                <a:latin typeface="Bell MT" panose="02020503060305020303" pitchFamily="18" charset="0"/>
              </a:rPr>
              <a:t> </a:t>
            </a:r>
            <a:r>
              <a:rPr lang="fr-FR" sz="1600" dirty="0" err="1" smtClean="0">
                <a:latin typeface="Bell MT" panose="02020503060305020303" pitchFamily="18" charset="0"/>
              </a:rPr>
              <a:t>reviews</a:t>
            </a:r>
            <a:r>
              <a:rPr lang="fr-FR" sz="1600" dirty="0" smtClean="0">
                <a:latin typeface="Bell MT" panose="02020503060305020303" pitchFamily="18" charset="0"/>
              </a:rPr>
              <a:t>…</a:t>
            </a:r>
          </a:p>
          <a:p>
            <a:pPr marL="0" indent="0">
              <a:buNone/>
            </a:pPr>
            <a:endParaRPr lang="fr-FR" sz="1800" dirty="0" smtClean="0">
              <a:latin typeface="Bell MT" panose="02020503060305020303" pitchFamily="18" charset="0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Bell MT" panose="02020503060305020303" pitchFamily="18" charset="0"/>
                <a:sym typeface="Wingdings" panose="05000000000000000000" pitchFamily="2" charset="2"/>
              </a:rPr>
              <a:t>Good </a:t>
            </a:r>
            <a:r>
              <a:rPr lang="fr-FR" sz="16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enough</a:t>
            </a:r>
            <a:r>
              <a:rPr lang="fr-FR" sz="1600" dirty="0" smtClean="0">
                <a:latin typeface="Bell MT" panose="02020503060305020303" pitchFamily="18" charset="0"/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overall</a:t>
            </a:r>
            <a:r>
              <a:rPr lang="fr-FR" sz="1600" dirty="0" smtClean="0">
                <a:latin typeface="Bell MT" panose="02020503060305020303" pitchFamily="18" charset="0"/>
                <a:sym typeface="Wingdings" panose="05000000000000000000" pitchFamily="2" charset="2"/>
              </a:rPr>
              <a:t>, but hard time </a:t>
            </a:r>
            <a:r>
              <a:rPr lang="fr-FR" sz="16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with</a:t>
            </a:r>
            <a:r>
              <a:rPr lang="fr-FR" sz="1600" dirty="0" smtClean="0">
                <a:latin typeface="Bell MT" panose="02020503060305020303" pitchFamily="18" charset="0"/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bipolar</a:t>
            </a:r>
            <a:r>
              <a:rPr lang="fr-FR" sz="1600" dirty="0" smtClean="0">
                <a:latin typeface="Bell MT" panose="02020503060305020303" pitchFamily="18" charset="0"/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reviews</a:t>
            </a:r>
            <a:endParaRPr lang="fr-FR" sz="1600" dirty="0" smtClean="0">
              <a:latin typeface="Bell MT" panose="02020503060305020303" pitchFamily="18" charset="0"/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10</a:t>
            </a:fld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838200" y="365125"/>
            <a:ext cx="10515600" cy="1056481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latin typeface="Bell MT" panose="02020503060305020303" pitchFamily="18" charset="0"/>
              </a:rPr>
              <a:t>Aspect Sentiment Classification - Baseline</a:t>
            </a:r>
            <a:endParaRPr lang="fr-FR" dirty="0">
              <a:latin typeface="Bell MT" panose="02020503060305020303" pitchFamily="18" charset="0"/>
            </a:endParaRPr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939785"/>
              </p:ext>
            </p:extLst>
          </p:nvPr>
        </p:nvGraphicFramePr>
        <p:xfrm>
          <a:off x="6690043" y="1728241"/>
          <a:ext cx="4663757" cy="4927923"/>
        </p:xfrm>
        <a:graphic>
          <a:graphicData uri="http://schemas.openxmlformats.org/drawingml/2006/table">
            <a:tbl>
              <a:tblPr firstRow="1" firstCol="1" bandRow="1"/>
              <a:tblGrid>
                <a:gridCol w="2091055">
                  <a:extLst>
                    <a:ext uri="{9D8B030D-6E8A-4147-A177-3AD203B41FA5}">
                      <a16:colId xmlns:a16="http://schemas.microsoft.com/office/drawing/2014/main" val="3489906096"/>
                    </a:ext>
                  </a:extLst>
                </a:gridCol>
                <a:gridCol w="1163002">
                  <a:extLst>
                    <a:ext uri="{9D8B030D-6E8A-4147-A177-3AD203B41FA5}">
                      <a16:colId xmlns:a16="http://schemas.microsoft.com/office/drawing/2014/main" val="4238013715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582712492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3750579191"/>
                    </a:ext>
                  </a:extLst>
                </a:gridCol>
              </a:tblGrid>
              <a:tr h="18199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Baseline model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bipolar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overall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4236642"/>
                  </a:ext>
                </a:extLst>
              </a:tr>
              <a:tr h="1843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523385"/>
                  </a:ext>
                </a:extLst>
              </a:tr>
              <a:tr h="181993">
                <a:tc rowSpan="5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Seat </a:t>
                      </a:r>
                      <a:r>
                        <a:rPr lang="fr-FR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Comfort</a:t>
                      </a:r>
                      <a:endParaRPr lang="fr-FR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0.687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0.866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783246"/>
                  </a:ext>
                </a:extLst>
              </a:tr>
              <a:tr h="18199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F1pos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0.578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0.887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182739"/>
                  </a:ext>
                </a:extLst>
              </a:tr>
              <a:tr h="18199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F1neg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0.751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0.836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204090"/>
                  </a:ext>
                </a:extLst>
              </a:tr>
              <a:tr h="18199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 macro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0.664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0.861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182665"/>
                  </a:ext>
                </a:extLst>
              </a:tr>
              <a:tr h="18434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size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182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20577"/>
                  </a:ext>
                </a:extLst>
              </a:tr>
              <a:tr h="181993">
                <a:tc rowSpan="5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Crew flight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0.518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0.814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450686"/>
                  </a:ext>
                </a:extLst>
              </a:tr>
              <a:tr h="18199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F1pos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0.473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0.796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888151"/>
                  </a:ext>
                </a:extLst>
              </a:tr>
              <a:tr h="18199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F1neg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0.555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0.829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350127"/>
                  </a:ext>
                </a:extLst>
              </a:tr>
              <a:tr h="18199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 macro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0.514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0.812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630987"/>
                  </a:ext>
                </a:extLst>
              </a:tr>
              <a:tr h="18434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size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309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89427"/>
                  </a:ext>
                </a:extLst>
              </a:tr>
              <a:tr h="181993">
                <a:tc rowSpan="5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Food and beverages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0.670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0.860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73226"/>
                  </a:ext>
                </a:extLst>
              </a:tr>
              <a:tr h="18199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F1pos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0.308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0.839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069968"/>
                  </a:ext>
                </a:extLst>
              </a:tr>
              <a:tr h="18199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F1neg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0.783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0.876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823931"/>
                  </a:ext>
                </a:extLst>
              </a:tr>
              <a:tr h="18199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 macro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0.545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0.858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642038"/>
                  </a:ext>
                </a:extLst>
              </a:tr>
              <a:tr h="18434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size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218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361490"/>
                  </a:ext>
                </a:extLst>
              </a:tr>
              <a:tr h="181993">
                <a:tc rowSpan="5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 ground services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0.757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0.886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705336"/>
                  </a:ext>
                </a:extLst>
              </a:tr>
              <a:tr h="18199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F1pos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0.316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0.807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804412"/>
                  </a:ext>
                </a:extLst>
              </a:tr>
              <a:tr h="18199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F1neg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0.852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0.919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417497"/>
                  </a:ext>
                </a:extLst>
              </a:tr>
              <a:tr h="18199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 macro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0.584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0.863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251254"/>
                  </a:ext>
                </a:extLst>
              </a:tr>
              <a:tr h="18434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size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267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323232"/>
                  </a:ext>
                </a:extLst>
              </a:tr>
              <a:tr h="181993">
                <a:tc rowSpan="5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Entertainment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0.529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0.792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6791293"/>
                  </a:ext>
                </a:extLst>
              </a:tr>
              <a:tr h="18199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F1pos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0.319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0.758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443720"/>
                  </a:ext>
                </a:extLst>
              </a:tr>
              <a:tr h="18199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F1neg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0.640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0.818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668364"/>
                  </a:ext>
                </a:extLst>
              </a:tr>
              <a:tr h="18199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 macro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0.480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0.788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335688"/>
                  </a:ext>
                </a:extLst>
              </a:tr>
              <a:tr h="18434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size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136</a:t>
                      </a:r>
                      <a:endParaRPr lang="fr-F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fr-FR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32" marR="3613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68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38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0886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dirty="0" smtClean="0">
                    <a:latin typeface="Bell MT" panose="02020503060305020303" pitchFamily="18" charset="0"/>
                  </a:rPr>
                  <a:t>Valence </a:t>
                </a:r>
                <a:r>
                  <a:rPr lang="en-US" sz="1600" dirty="0">
                    <a:latin typeface="Bell MT" panose="02020503060305020303" pitchFamily="18" charset="0"/>
                  </a:rPr>
                  <a:t>Aware Dictionary and </a:t>
                </a:r>
                <a:r>
                  <a:rPr lang="en-US" sz="1600" dirty="0" err="1">
                    <a:latin typeface="Bell MT" panose="02020503060305020303" pitchFamily="18" charset="0"/>
                  </a:rPr>
                  <a:t>sEntiment</a:t>
                </a:r>
                <a:r>
                  <a:rPr lang="en-US" sz="1600" dirty="0">
                    <a:latin typeface="Bell MT" panose="02020503060305020303" pitchFamily="18" charset="0"/>
                  </a:rPr>
                  <a:t> </a:t>
                </a:r>
                <a:r>
                  <a:rPr lang="en-US" sz="1600" dirty="0" err="1">
                    <a:latin typeface="Bell MT" panose="02020503060305020303" pitchFamily="18" charset="0"/>
                  </a:rPr>
                  <a:t>Reasoner</a:t>
                </a:r>
                <a:endParaRPr lang="fr-FR" sz="1600" dirty="0" smtClean="0">
                  <a:latin typeface="Bell MT" panose="02020503060305020303" pitchFamily="18" charset="0"/>
                </a:endParaRP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sz="1600" dirty="0" smtClean="0">
                    <a:latin typeface="Bell MT" panose="02020503060305020303" pitchFamily="18" charset="0"/>
                  </a:rPr>
                  <a:t>words have a sentiment </a:t>
                </a:r>
                <a:r>
                  <a:rPr lang="en-US" sz="1600" dirty="0">
                    <a:latin typeface="Bell MT" panose="02020503060305020303" pitchFamily="18" charset="0"/>
                  </a:rPr>
                  <a:t>intensity score between +4 and -</a:t>
                </a:r>
                <a:r>
                  <a:rPr lang="en-US" sz="1600" dirty="0" smtClean="0">
                    <a:latin typeface="Bell MT" panose="02020503060305020303" pitchFamily="18" charset="0"/>
                  </a:rPr>
                  <a:t>4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sz="1600" dirty="0" smtClean="0">
                    <a:latin typeface="Bell MT" panose="02020503060305020303" pitchFamily="18" charset="0"/>
                  </a:rPr>
                  <a:t>Amplification by punctuation, capitals, negations, adverbs…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𝑉𝐴𝐷𝐸𝑅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𝑐𝑜𝑟𝑒𝑠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𝑡𝑜𝑡</m:t>
                                </m:r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𝑎𝑙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𝑠𝑐𝑜𝑟𝑒𝑠</m:t>
                                </m:r>
                              </m:sub>
                              <m:sup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                2</m:t>
                                </m:r>
                              </m:sup>
                            </m:sSubSup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fr-F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rad>
                      </m:den>
                    </m:f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𝑡𝑜</m:t>
                    </m:r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𝑡𝑎𝑙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𝑠𝑐𝑜𝑟𝑒𝑠</m:t>
                        </m:r>
                      </m:sub>
                    </m:sSub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𝑤𝑜𝑟𝑑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𝑠𝑐𝑜𝑟𝑒𝑠</m:t>
                        </m:r>
                      </m:e>
                    </m:nary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400" dirty="0" smtClean="0">
                    <a:latin typeface="Bell MT" panose="02020503060305020303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fr-FR" sz="1400" dirty="0">
                    <a:latin typeface="Bell MT" panose="02020503060305020303" pitchFamily="18" charset="0"/>
                    <a:sym typeface="Wingdings" panose="05000000000000000000" pitchFamily="2" charset="2"/>
                  </a:rPr>
                  <a:t>	(</a:t>
                </a:r>
                <a:r>
                  <a:rPr lang="fr-FR" sz="1400" dirty="0" err="1" smtClean="0">
                    <a:latin typeface="Bell MT" panose="02020503060305020303" pitchFamily="18" charset="0"/>
                  </a:rPr>
                  <a:t>between</a:t>
                </a:r>
                <a:r>
                  <a:rPr lang="fr-FR" sz="1400" dirty="0" smtClean="0">
                    <a:latin typeface="Bell MT" panose="02020503060305020303" pitchFamily="18" charset="0"/>
                  </a:rPr>
                  <a:t> -1 and +1)</a:t>
                </a:r>
              </a:p>
              <a:p>
                <a:pPr marL="0" indent="0">
                  <a:buNone/>
                </a:pPr>
                <a:endParaRPr lang="fr-FR" sz="1400" dirty="0" smtClean="0">
                  <a:latin typeface="Bell MT" panose="02020503060305020303" pitchFamily="18" charset="0"/>
                </a:endParaRPr>
              </a:p>
              <a:p>
                <a:pPr marL="0" indent="0">
                  <a:buNone/>
                </a:pPr>
                <a:r>
                  <a:rPr lang="fr-FR" sz="1600" dirty="0" smtClean="0">
                    <a:latin typeface="Bell MT" panose="02020503060305020303" pitchFamily="18" charset="0"/>
                    <a:sym typeface="Wingdings" panose="05000000000000000000" pitchFamily="2" charset="2"/>
                  </a:rPr>
                  <a:t> </a:t>
                </a:r>
                <a:r>
                  <a:rPr lang="fr-FR" sz="1600" dirty="0" err="1" smtClean="0">
                    <a:latin typeface="Bell MT" panose="02020503060305020303" pitchFamily="18" charset="0"/>
                    <a:sym typeface="Wingdings" panose="05000000000000000000" pitchFamily="2" charset="2"/>
                  </a:rPr>
                  <a:t>Several</a:t>
                </a:r>
                <a:r>
                  <a:rPr lang="fr-FR" sz="1600" dirty="0" smtClean="0">
                    <a:latin typeface="Bell MT" panose="02020503060305020303" pitchFamily="18" charset="0"/>
                    <a:sym typeface="Wingdings" panose="05000000000000000000" pitchFamily="2" charset="2"/>
                  </a:rPr>
                  <a:t> sentences per aspect: </a:t>
                </a:r>
                <a:r>
                  <a:rPr lang="fr-FR" sz="1600" dirty="0" err="1" smtClean="0">
                    <a:latin typeface="Bell MT" panose="02020503060305020303" pitchFamily="18" charset="0"/>
                    <a:sym typeface="Wingdings" panose="05000000000000000000" pitchFamily="2" charset="2"/>
                  </a:rPr>
                  <a:t>sum</a:t>
                </a:r>
                <a:r>
                  <a:rPr lang="fr-FR" sz="1600" dirty="0" smtClean="0">
                    <a:latin typeface="Bell MT" panose="02020503060305020303" pitchFamily="18" charset="0"/>
                    <a:sym typeface="Wingdings" panose="05000000000000000000" pitchFamily="2" charset="2"/>
                  </a:rPr>
                  <a:t> of scores, optimal </a:t>
                </a:r>
                <a:r>
                  <a:rPr lang="fr-FR" sz="1600" dirty="0" err="1" smtClean="0">
                    <a:latin typeface="Bell MT" panose="02020503060305020303" pitchFamily="18" charset="0"/>
                    <a:sym typeface="Wingdings" panose="05000000000000000000" pitchFamily="2" charset="2"/>
                  </a:rPr>
                  <a:t>threshold</a:t>
                </a:r>
                <a:r>
                  <a:rPr lang="fr-FR" sz="1600" dirty="0" smtClean="0">
                    <a:latin typeface="Bell MT" panose="02020503060305020303" pitchFamily="18" charset="0"/>
                    <a:sym typeface="Wingdings" panose="05000000000000000000" pitchFamily="2" charset="2"/>
                  </a:rPr>
                  <a:t> </a:t>
                </a:r>
                <a:r>
                  <a:rPr lang="fr-FR" sz="1600" dirty="0" err="1" smtClean="0">
                    <a:latin typeface="Bell MT" panose="02020503060305020303" pitchFamily="18" charset="0"/>
                    <a:sym typeface="Wingdings" panose="05000000000000000000" pitchFamily="2" charset="2"/>
                  </a:rPr>
                  <a:t>according</a:t>
                </a:r>
                <a:r>
                  <a:rPr lang="fr-FR" sz="1600" dirty="0" smtClean="0">
                    <a:latin typeface="Bell MT" panose="02020503060305020303" pitchFamily="18" charset="0"/>
                    <a:sym typeface="Wingdings" panose="05000000000000000000" pitchFamily="2" charset="2"/>
                  </a:rPr>
                  <a:t> to Macro F1 score:</a:t>
                </a:r>
                <a:endParaRPr lang="fr-FR" sz="1600" dirty="0" smtClean="0">
                  <a:latin typeface="Bell MT" panose="02020503060305020303" pitchFamily="18" charset="0"/>
                </a:endParaRP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08865" cy="4351338"/>
              </a:xfrm>
              <a:blipFill>
                <a:blip r:embed="rId2"/>
                <a:stretch>
                  <a:fillRect l="-599" t="-8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78934"/>
            <a:ext cx="3692995" cy="1957831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11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838200" y="365125"/>
            <a:ext cx="10515600" cy="1056481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latin typeface="Bell MT" panose="02020503060305020303" pitchFamily="18" charset="0"/>
              </a:rPr>
              <a:t>Aspect Sentiment Classification - VADER</a:t>
            </a:r>
            <a:endParaRPr lang="fr-FR" dirty="0">
              <a:latin typeface="Bell MT" panose="02020503060305020303" pitchFamily="18" charset="0"/>
            </a:endParaRP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670559"/>
              </p:ext>
            </p:extLst>
          </p:nvPr>
        </p:nvGraphicFramePr>
        <p:xfrm>
          <a:off x="7166759" y="1553366"/>
          <a:ext cx="4187041" cy="4865236"/>
        </p:xfrm>
        <a:graphic>
          <a:graphicData uri="http://schemas.openxmlformats.org/drawingml/2006/table">
            <a:tbl>
              <a:tblPr firstRow="1" firstCol="1" bandRow="1"/>
              <a:tblGrid>
                <a:gridCol w="1877313">
                  <a:extLst>
                    <a:ext uri="{9D8B030D-6E8A-4147-A177-3AD203B41FA5}">
                      <a16:colId xmlns:a16="http://schemas.microsoft.com/office/drawing/2014/main" val="409692683"/>
                    </a:ext>
                  </a:extLst>
                </a:gridCol>
                <a:gridCol w="1044124">
                  <a:extLst>
                    <a:ext uri="{9D8B030D-6E8A-4147-A177-3AD203B41FA5}">
                      <a16:colId xmlns:a16="http://schemas.microsoft.com/office/drawing/2014/main" val="2227326024"/>
                    </a:ext>
                  </a:extLst>
                </a:gridCol>
                <a:gridCol w="632802">
                  <a:extLst>
                    <a:ext uri="{9D8B030D-6E8A-4147-A177-3AD203B41FA5}">
                      <a16:colId xmlns:a16="http://schemas.microsoft.com/office/drawing/2014/main" val="1383424371"/>
                    </a:ext>
                  </a:extLst>
                </a:gridCol>
                <a:gridCol w="632802">
                  <a:extLst>
                    <a:ext uri="{9D8B030D-6E8A-4147-A177-3AD203B41FA5}">
                      <a16:colId xmlns:a16="http://schemas.microsoft.com/office/drawing/2014/main" val="2382939692"/>
                    </a:ext>
                  </a:extLst>
                </a:gridCol>
              </a:tblGrid>
              <a:tr h="1522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VADER Results vs Baseline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bipolar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overall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075576"/>
                  </a:ext>
                </a:extLst>
              </a:tr>
              <a:tr h="15221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278455"/>
                  </a:ext>
                </a:extLst>
              </a:tr>
              <a:tr h="152214">
                <a:tc rowSpan="6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Seat Comfort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0.705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0.764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948769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F1pos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0.579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0.699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911272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F1neg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0.773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0.806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074530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 macro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0.676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0.752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575850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size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555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3486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739658"/>
                  </a:ext>
                </a:extLst>
              </a:tr>
              <a:tr h="14660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 macro baseline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0.664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0.861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229193"/>
                  </a:ext>
                </a:extLst>
              </a:tr>
              <a:tr h="152214">
                <a:tc rowSpan="6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Crew flight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0.553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0.763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630248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F1pos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0.567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0.735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971203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F1neg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0.538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0.786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676832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 macro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0.552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0.760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236569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size</a:t>
                      </a:r>
                      <a:endParaRPr lang="fr-FR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1279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6313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2283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 macro baseline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0.514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0.812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698287"/>
                  </a:ext>
                </a:extLst>
              </a:tr>
              <a:tr h="152214">
                <a:tc rowSpan="6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Food and beverages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0.777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0.767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603101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F1pos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0.506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0.729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225775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F1neg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0.856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0.797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336830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 macro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0.681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0.763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784096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size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435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3124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26963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 macro baseline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0.545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0.858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054503"/>
                  </a:ext>
                </a:extLst>
              </a:tr>
              <a:tr h="152214">
                <a:tc rowSpan="6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 ground services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0.806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0.778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801904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F1pos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0.448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0.585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091490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F1neg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0.883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0.848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928472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 macro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0.665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0.717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129466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size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629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3288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376394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 macro baseline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0.584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0.863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477520"/>
                  </a:ext>
                </a:extLst>
              </a:tr>
              <a:tr h="152214">
                <a:tc rowSpan="6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Entertainment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0.635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0.726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818674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F1pos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0.391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0.698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211146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F1neg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0.739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0.712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998231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 macro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0.565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0.723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532961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size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469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AEAAA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2174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978880"/>
                  </a:ext>
                </a:extLst>
              </a:tr>
              <a:tr h="15221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 macro baseline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0.480</a:t>
                      </a:r>
                      <a:endParaRPr lang="fr-FR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60"/>
                        </a:spcBef>
                        <a:spcAft>
                          <a:spcPts val="0"/>
                        </a:spcAft>
                      </a:pPr>
                      <a:r>
                        <a:rPr lang="fr-FR" sz="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0.788</a:t>
                      </a:r>
                      <a:endParaRPr lang="fr-FR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780" marR="29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325640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4489456" y="5242350"/>
            <a:ext cx="249934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 smtClean="0">
                <a:latin typeface="Bell MT" panose="02020503060305020303" pitchFamily="18" charset="0"/>
                <a:sym typeface="Wingdings" panose="05000000000000000000" pitchFamily="2" charset="2"/>
              </a:rPr>
              <a:t> Beats the </a:t>
            </a:r>
            <a:r>
              <a:rPr lang="fr-FR" sz="1600" b="1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baseline</a:t>
            </a:r>
            <a:r>
              <a:rPr lang="fr-FR" sz="1600" b="1" dirty="0" smtClean="0">
                <a:latin typeface="Bell MT" panose="02020503060305020303" pitchFamily="18" charset="0"/>
                <a:sym typeface="Wingdings" panose="05000000000000000000" pitchFamily="2" charset="2"/>
              </a:rPr>
              <a:t> for </a:t>
            </a:r>
            <a:r>
              <a:rPr lang="fr-FR" sz="1600" b="1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bipolars</a:t>
            </a:r>
            <a:r>
              <a:rPr lang="fr-FR" sz="1600" b="1" dirty="0" smtClean="0">
                <a:latin typeface="Bell MT" panose="02020503060305020303" pitchFamily="18" charset="0"/>
                <a:sym typeface="Wingdings" panose="05000000000000000000" pitchFamily="2" charset="2"/>
              </a:rPr>
              <a:t> </a:t>
            </a:r>
            <a:r>
              <a:rPr lang="fr-FR" sz="1600" b="1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only</a:t>
            </a:r>
            <a:endParaRPr lang="fr-FR" sz="16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46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12</a:t>
            </a:fld>
            <a:endParaRPr lang="fr-FR" dirty="0"/>
          </a:p>
        </p:txBody>
      </p:sp>
      <p:sp>
        <p:nvSpPr>
          <p:cNvPr id="5" name="Titr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latin typeface="Bell MT" panose="02020503060305020303" pitchFamily="18" charset="0"/>
              </a:rPr>
              <a:t>Aspect Sentiment Classification - </a:t>
            </a:r>
            <a:r>
              <a:rPr lang="fr-FR" dirty="0" err="1" smtClean="0">
                <a:latin typeface="Bell MT" panose="02020503060305020303" pitchFamily="18" charset="0"/>
              </a:rPr>
              <a:t>Supervised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878774" y="3069772"/>
            <a:ext cx="1442852" cy="70658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Bell MT" panose="02020503060305020303" pitchFamily="18" charset="0"/>
              </a:rPr>
              <a:t>BERT </a:t>
            </a:r>
            <a:r>
              <a:rPr lang="fr-FR" dirty="0" err="1" smtClean="0">
                <a:latin typeface="Bell MT" panose="02020503060305020303" pitchFamily="18" charset="0"/>
              </a:rPr>
              <a:t>embeddings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2942111" y="2643744"/>
            <a:ext cx="1514104" cy="161504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Bell MT" panose="02020503060305020303" pitchFamily="18" charset="0"/>
              </a:rPr>
              <a:t>BERT-base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5153891" y="3126179"/>
            <a:ext cx="1638795" cy="70658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Bell MT" panose="02020503060305020303" pitchFamily="18" charset="0"/>
              </a:rPr>
              <a:t>[CLS] </a:t>
            </a:r>
            <a:r>
              <a:rPr lang="fr-FR" dirty="0" err="1" smtClean="0">
                <a:latin typeface="Bell MT" panose="02020503060305020303" pitchFamily="18" charset="0"/>
              </a:rPr>
              <a:t>representation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024752" y="2127879"/>
            <a:ext cx="1442850" cy="50470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Bell MT" panose="02020503060305020303" pitchFamily="18" charset="0"/>
              </a:rPr>
              <a:t>1 dense layer</a:t>
            </a:r>
            <a:endParaRPr lang="fr-FR" sz="1600" dirty="0">
              <a:latin typeface="Bell MT" panose="02020503060305020303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8024752" y="4326357"/>
            <a:ext cx="1442850" cy="13597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latin typeface="Bell MT" panose="02020503060305020303" pitchFamily="18" charset="0"/>
              </a:rPr>
              <a:t>4 </a:t>
            </a:r>
            <a:r>
              <a:rPr lang="fr-FR" sz="1400" dirty="0" smtClean="0">
                <a:latin typeface="Bell MT" panose="02020503060305020303" pitchFamily="18" charset="0"/>
              </a:rPr>
              <a:t>attention </a:t>
            </a:r>
            <a:r>
              <a:rPr lang="fr-FR" sz="1400" dirty="0" err="1" smtClean="0">
                <a:latin typeface="Bell MT" panose="02020503060305020303" pitchFamily="18" charset="0"/>
              </a:rPr>
              <a:t>heads</a:t>
            </a:r>
            <a:r>
              <a:rPr lang="fr-FR" sz="1400" dirty="0" smtClean="0">
                <a:latin typeface="Bell MT" panose="02020503060305020303" pitchFamily="18" charset="0"/>
              </a:rPr>
              <a:t> + 3 dense </a:t>
            </a:r>
            <a:r>
              <a:rPr lang="fr-FR" sz="1400" dirty="0" err="1" smtClean="0">
                <a:latin typeface="Bell MT" panose="02020503060305020303" pitchFamily="18" charset="0"/>
              </a:rPr>
              <a:t>layers</a:t>
            </a:r>
            <a:r>
              <a:rPr lang="fr-FR" sz="1400" dirty="0" smtClean="0">
                <a:latin typeface="Bell MT" panose="02020503060305020303" pitchFamily="18" charset="0"/>
              </a:rPr>
              <a:t> + </a:t>
            </a:r>
            <a:r>
              <a:rPr lang="fr-FR" sz="1400" dirty="0" err="1" smtClean="0">
                <a:latin typeface="Bell MT" panose="02020503060305020303" pitchFamily="18" charset="0"/>
              </a:rPr>
              <a:t>dropouts</a:t>
            </a:r>
            <a:r>
              <a:rPr lang="fr-FR" sz="1400" dirty="0" smtClean="0">
                <a:latin typeface="Bell MT" panose="02020503060305020303" pitchFamily="18" charset="0"/>
              </a:rPr>
              <a:t> (to </a:t>
            </a:r>
            <a:r>
              <a:rPr lang="fr-FR" sz="1400" dirty="0" err="1" smtClean="0">
                <a:latin typeface="Bell MT" panose="02020503060305020303" pitchFamily="18" charset="0"/>
              </a:rPr>
              <a:t>modify</a:t>
            </a:r>
            <a:r>
              <a:rPr lang="fr-FR" sz="1400" dirty="0" smtClean="0">
                <a:latin typeface="Bell MT" panose="02020503060305020303" pitchFamily="18" charset="0"/>
              </a:rPr>
              <a:t>)</a:t>
            </a:r>
            <a:endParaRPr lang="fr-FR" sz="1400" dirty="0">
              <a:latin typeface="Bell MT" panose="02020503060305020303" pitchFamily="18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8024752" y="3126178"/>
            <a:ext cx="1442849" cy="70658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latin typeface="Bell MT" panose="02020503060305020303" pitchFamily="18" charset="0"/>
              </a:rPr>
              <a:t>3 dense </a:t>
            </a:r>
            <a:r>
              <a:rPr lang="fr-FR" sz="1400" dirty="0" err="1" smtClean="0">
                <a:latin typeface="Bell MT" panose="02020503060305020303" pitchFamily="18" charset="0"/>
              </a:rPr>
              <a:t>layers</a:t>
            </a:r>
            <a:r>
              <a:rPr lang="fr-FR" sz="1400" dirty="0" smtClean="0">
                <a:latin typeface="Bell MT" panose="02020503060305020303" pitchFamily="18" charset="0"/>
              </a:rPr>
              <a:t> + </a:t>
            </a:r>
            <a:r>
              <a:rPr lang="fr-FR" sz="1400" dirty="0" err="1" smtClean="0">
                <a:latin typeface="Bell MT" panose="02020503060305020303" pitchFamily="18" charset="0"/>
              </a:rPr>
              <a:t>dropouts</a:t>
            </a:r>
            <a:endParaRPr lang="fr-FR" sz="1400" dirty="0">
              <a:latin typeface="Bell MT" panose="02020503060305020303" pitchFamily="18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0302832" y="3126179"/>
            <a:ext cx="1050968" cy="70658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latin typeface="Bell MT" panose="02020503060305020303" pitchFamily="18" charset="0"/>
              </a:rPr>
              <a:t>Softmax</a:t>
            </a:r>
            <a:r>
              <a:rPr lang="fr-FR" dirty="0" smtClean="0">
                <a:latin typeface="Bell MT" panose="02020503060305020303" pitchFamily="18" charset="0"/>
              </a:rPr>
              <a:t> </a:t>
            </a:r>
            <a:endParaRPr lang="fr-FR" dirty="0">
              <a:latin typeface="Bell MT" panose="02020503060305020303" pitchFamily="18" charset="0"/>
            </a:endParaRP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2375065" y="3451266"/>
            <a:ext cx="4453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4558145" y="3461160"/>
            <a:ext cx="4453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9664535" y="3486397"/>
            <a:ext cx="4453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>
            <a:off x="10895610" y="4171986"/>
            <a:ext cx="6927" cy="3686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0109860" y="4567607"/>
            <a:ext cx="1937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Bell MT" panose="02020503060305020303" pitchFamily="18" charset="0"/>
              </a:rPr>
              <a:t>Probability</a:t>
            </a:r>
            <a:r>
              <a:rPr lang="fr-FR" dirty="0" smtClean="0">
                <a:latin typeface="Bell MT" panose="02020503060305020303" pitchFamily="18" charset="0"/>
              </a:rPr>
              <a:t> of class 1 = (‘POS’)</a:t>
            </a:r>
            <a:endParaRPr lang="fr-FR" dirty="0">
              <a:latin typeface="Bell MT" panose="02020503060305020303" pitchFamily="18" charset="0"/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6956961" y="3486397"/>
            <a:ext cx="9104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6956961" y="3832759"/>
            <a:ext cx="910442" cy="608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6956961" y="2380229"/>
            <a:ext cx="910442" cy="6895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 rot="19330307">
            <a:off x="6882667" y="2345666"/>
            <a:ext cx="90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Bell MT" panose="02020503060305020303" pitchFamily="18" charset="0"/>
              </a:rPr>
              <a:t>Model1</a:t>
            </a:r>
            <a:endParaRPr lang="fr-FR" sz="1400" b="1" dirty="0">
              <a:latin typeface="Bell MT" panose="02020503060305020303" pitchFamily="18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 rot="2036156">
            <a:off x="6856274" y="4172468"/>
            <a:ext cx="90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Bell MT" panose="02020503060305020303" pitchFamily="18" charset="0"/>
              </a:rPr>
              <a:t>Model3</a:t>
            </a:r>
            <a:endParaRPr lang="fr-FR" sz="1400" b="1" dirty="0">
              <a:latin typeface="Bell MT" panose="02020503060305020303" pitchFamily="18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6964392" y="3153044"/>
            <a:ext cx="90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Bell MT" panose="02020503060305020303" pitchFamily="18" charset="0"/>
              </a:rPr>
              <a:t>Model2</a:t>
            </a:r>
            <a:endParaRPr lang="fr-FR" sz="1400" b="1" dirty="0">
              <a:latin typeface="Bell MT" panose="02020503060305020303" pitchFamily="18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419047" y="3168432"/>
            <a:ext cx="723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Bell MT" panose="02020503060305020303" pitchFamily="18" charset="0"/>
              </a:rPr>
              <a:t>Dropout</a:t>
            </a:r>
            <a:endParaRPr lang="fr-FR" sz="1200" dirty="0">
              <a:latin typeface="Bell MT" panose="02020503060305020303" pitchFamily="18" charset="0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413326" y="3860066"/>
            <a:ext cx="921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Bell MT" panose="02020503060305020303" pitchFamily="18" charset="0"/>
              </a:rPr>
              <a:t>Size = 768</a:t>
            </a:r>
            <a:endParaRPr lang="fr-FR" sz="1200" dirty="0">
              <a:latin typeface="Bell MT" panose="02020503060305020303" pitchFamily="18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10473174" y="3867997"/>
            <a:ext cx="710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Bell MT" panose="02020503060305020303" pitchFamily="18" charset="0"/>
              </a:rPr>
              <a:t>Size = 2</a:t>
            </a:r>
            <a:endParaRPr lang="fr-FR" sz="1200" dirty="0">
              <a:latin typeface="Bell MT" panose="020205030603050203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10800000" flipH="1" flipV="1">
            <a:off x="1022931" y="5388427"/>
            <a:ext cx="41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Bell MT" panose="02020503060305020303" pitchFamily="18" charset="0"/>
              </a:rPr>
              <a:t>For </a:t>
            </a:r>
            <a:r>
              <a:rPr lang="fr-FR" dirty="0" err="1" smtClean="0">
                <a:latin typeface="Bell MT" panose="02020503060305020303" pitchFamily="18" charset="0"/>
              </a:rPr>
              <a:t>crew</a:t>
            </a:r>
            <a:r>
              <a:rPr lang="fr-FR" dirty="0" smtClean="0">
                <a:latin typeface="Bell MT" panose="02020503060305020303" pitchFamily="18" charset="0"/>
              </a:rPr>
              <a:t> flight and </a:t>
            </a:r>
            <a:r>
              <a:rPr lang="fr-FR" dirty="0" err="1" smtClean="0">
                <a:latin typeface="Bell MT" panose="02020503060305020303" pitchFamily="18" charset="0"/>
              </a:rPr>
              <a:t>food</a:t>
            </a:r>
            <a:r>
              <a:rPr lang="fr-FR" dirty="0" smtClean="0">
                <a:latin typeface="Bell MT" panose="02020503060305020303" pitchFamily="18" charset="0"/>
              </a:rPr>
              <a:t> and </a:t>
            </a:r>
            <a:r>
              <a:rPr lang="fr-FR" dirty="0" err="1" smtClean="0">
                <a:latin typeface="Bell MT" panose="02020503060305020303" pitchFamily="18" charset="0"/>
              </a:rPr>
              <a:t>beverages</a:t>
            </a:r>
            <a:endParaRPr lang="fr-FR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72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91236" y="1845276"/>
            <a:ext cx="2688770" cy="1638795"/>
          </a:xfr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fr-FR" sz="1600" u="sng" dirty="0" smtClean="0">
                <a:latin typeface="Bell MT" panose="02020503060305020303" pitchFamily="18" charset="0"/>
              </a:rPr>
              <a:t>Training settings: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600" dirty="0" smtClean="0">
                <a:latin typeface="Bell MT" panose="02020503060305020303" pitchFamily="18" charset="0"/>
              </a:rPr>
              <a:t>GPU </a:t>
            </a:r>
            <a:r>
              <a:rPr lang="fr-FR" sz="1600" dirty="0" err="1" smtClean="0">
                <a:latin typeface="Bell MT" panose="02020503060305020303" pitchFamily="18" charset="0"/>
              </a:rPr>
              <a:t>Nvidia</a:t>
            </a:r>
            <a:r>
              <a:rPr lang="fr-FR" sz="1600" dirty="0" smtClean="0">
                <a:latin typeface="Bell MT" panose="02020503060305020303" pitchFamily="18" charset="0"/>
              </a:rPr>
              <a:t> GeForce RTX 3050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600" dirty="0" smtClean="0">
                <a:latin typeface="Bell MT" panose="02020503060305020303" pitchFamily="18" charset="0"/>
              </a:rPr>
              <a:t>Batch size = 32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600" dirty="0" smtClean="0">
                <a:latin typeface="Bell MT" panose="02020503060305020303" pitchFamily="18" charset="0"/>
              </a:rPr>
              <a:t>Nb </a:t>
            </a:r>
            <a:r>
              <a:rPr lang="fr-FR" sz="1600" dirty="0" err="1" smtClean="0">
                <a:latin typeface="Bell MT" panose="02020503060305020303" pitchFamily="18" charset="0"/>
              </a:rPr>
              <a:t>epochs</a:t>
            </a:r>
            <a:r>
              <a:rPr lang="fr-FR" sz="1600" dirty="0" smtClean="0">
                <a:latin typeface="Bell MT" panose="02020503060305020303" pitchFamily="18" charset="0"/>
              </a:rPr>
              <a:t> = 5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8708"/>
            <a:ext cx="5020657" cy="32076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b="49068"/>
          <a:stretch/>
        </p:blipFill>
        <p:spPr>
          <a:xfrm>
            <a:off x="6774963" y="3813910"/>
            <a:ext cx="3920740" cy="442560"/>
          </a:xfrm>
          <a:prstGeom prst="rect">
            <a:avLst/>
          </a:prstGeom>
        </p:spPr>
      </p:pic>
      <p:sp>
        <p:nvSpPr>
          <p:cNvPr id="8" name="Titr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latin typeface="Bell MT" panose="02020503060305020303" pitchFamily="18" charset="0"/>
              </a:rPr>
              <a:t>Aspect Sentiment Classification - </a:t>
            </a:r>
            <a:r>
              <a:rPr lang="fr-FR" dirty="0" err="1" smtClean="0">
                <a:latin typeface="Bell MT" panose="02020503060305020303" pitchFamily="18" charset="0"/>
              </a:rPr>
              <a:t>Supervised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75195" y="1867439"/>
            <a:ext cx="2176152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fr-FR" sz="1600" dirty="0" err="1">
                <a:latin typeface="Bell MT" panose="02020503060305020303" pitchFamily="18" charset="0"/>
              </a:rPr>
              <a:t>AdamW</a:t>
            </a:r>
            <a:r>
              <a:rPr lang="fr-FR" sz="1600" dirty="0">
                <a:latin typeface="Bell MT" panose="02020503060305020303" pitchFamily="18" charset="0"/>
              </a:rPr>
              <a:t> </a:t>
            </a:r>
            <a:r>
              <a:rPr lang="fr-FR" sz="1600" dirty="0" err="1">
                <a:latin typeface="Bell MT" panose="02020503060305020303" pitchFamily="18" charset="0"/>
              </a:rPr>
              <a:t>optimizer</a:t>
            </a:r>
            <a:endParaRPr lang="fr-FR" sz="1600" dirty="0">
              <a:latin typeface="Bell MT" panose="02020503060305020303" pitchFamily="18" charset="0"/>
            </a:endParaRPr>
          </a:p>
          <a:p>
            <a:pPr>
              <a:spcBef>
                <a:spcPts val="200"/>
              </a:spcBef>
            </a:pPr>
            <a:r>
              <a:rPr lang="fr-FR" sz="1600" dirty="0">
                <a:latin typeface="Bell MT" panose="02020503060305020303" pitchFamily="18" charset="0"/>
              </a:rPr>
              <a:t>Training size = 10 000 sentences</a:t>
            </a:r>
          </a:p>
          <a:p>
            <a:pPr>
              <a:spcBef>
                <a:spcPts val="200"/>
              </a:spcBef>
            </a:pPr>
            <a:r>
              <a:rPr lang="fr-FR" sz="1600" dirty="0">
                <a:latin typeface="Bell MT" panose="02020503060305020303" pitchFamily="18" charset="0"/>
              </a:rPr>
              <a:t>Validation size = </a:t>
            </a:r>
            <a:r>
              <a:rPr lang="fr-FR" sz="1600" dirty="0" smtClean="0">
                <a:latin typeface="Bell MT" panose="02020503060305020303" pitchFamily="18" charset="0"/>
              </a:rPr>
              <a:t>500</a:t>
            </a:r>
          </a:p>
          <a:p>
            <a:pPr>
              <a:spcBef>
                <a:spcPts val="200"/>
              </a:spcBef>
            </a:pPr>
            <a:r>
              <a:rPr lang="fr-FR" sz="1600" dirty="0" smtClean="0">
                <a:latin typeface="Bell MT" panose="02020503060305020303" pitchFamily="18" charset="0"/>
              </a:rPr>
              <a:t>Cross-</a:t>
            </a:r>
            <a:r>
              <a:rPr lang="fr-FR" sz="1600" dirty="0" err="1" smtClean="0">
                <a:latin typeface="Bell MT" panose="02020503060305020303" pitchFamily="18" charset="0"/>
              </a:rPr>
              <a:t>entropy</a:t>
            </a:r>
            <a:r>
              <a:rPr lang="fr-FR" sz="1600" dirty="0" smtClean="0">
                <a:latin typeface="Bell MT" panose="02020503060305020303" pitchFamily="18" charset="0"/>
              </a:rPr>
              <a:t> </a:t>
            </a:r>
            <a:r>
              <a:rPr lang="fr-FR" sz="1600" dirty="0" err="1" smtClean="0">
                <a:latin typeface="Bell MT" panose="02020503060305020303" pitchFamily="18" charset="0"/>
              </a:rPr>
              <a:t>loss</a:t>
            </a:r>
            <a:endParaRPr lang="fr-FR" sz="1600" dirty="0">
              <a:latin typeface="Bell MT" panose="02020503060305020303" pitchFamily="18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146961" y="3366655"/>
            <a:ext cx="2606633" cy="712519"/>
          </a:xfrm>
          <a:prstGeom prst="roundRect">
            <a:avLst/>
          </a:prstGeom>
          <a:solidFill>
            <a:srgbClr val="FFE699">
              <a:alpha val="50196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en angle 11"/>
          <p:cNvCxnSpPr>
            <a:stCxn id="10" idx="3"/>
            <a:endCxn id="15" idx="1"/>
          </p:cNvCxnSpPr>
          <p:nvPr/>
        </p:nvCxnSpPr>
        <p:spPr>
          <a:xfrm flipV="1">
            <a:off x="5753594" y="2881968"/>
            <a:ext cx="1098559" cy="84094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852153" y="1974027"/>
            <a:ext cx="32063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Bell MT" panose="02020503060305020303" pitchFamily="18" charset="0"/>
              </a:rPr>
              <a:t>Overfitting</a:t>
            </a:r>
            <a:r>
              <a:rPr lang="fr-FR" sz="1600" b="1" dirty="0" smtClean="0">
                <a:latin typeface="Bell MT" panose="02020503060305020303" pitchFamily="18" charset="0"/>
              </a:rPr>
              <a:t>: an issue?</a:t>
            </a:r>
          </a:p>
          <a:p>
            <a:endParaRPr lang="fr-FR" sz="1600" b="1" dirty="0" smtClean="0">
              <a:latin typeface="Bell MT" panose="02020503060305020303" pitchFamily="18" charset="0"/>
            </a:endParaRPr>
          </a:p>
          <a:p>
            <a:r>
              <a:rPr lang="fr-FR" sz="1600" dirty="0" smtClean="0">
                <a:latin typeface="Bell MT" panose="02020503060305020303" pitchFamily="18" charset="0"/>
                <a:sym typeface="Wingdings" panose="05000000000000000000" pitchFamily="2" charset="2"/>
              </a:rPr>
              <a:t> The </a:t>
            </a:r>
            <a:r>
              <a:rPr lang="fr-FR" sz="16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probabilities</a:t>
            </a:r>
            <a:r>
              <a:rPr lang="fr-FR" sz="1600" dirty="0" smtClean="0">
                <a:latin typeface="Bell MT" panose="02020503060305020303" pitchFamily="18" charset="0"/>
                <a:sym typeface="Wingdings" panose="05000000000000000000" pitchFamily="2" charset="2"/>
              </a:rPr>
              <a:t> of sentences are </a:t>
            </a:r>
            <a:r>
              <a:rPr lang="fr-FR" sz="16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summed</a:t>
            </a:r>
            <a:r>
              <a:rPr lang="fr-FR" sz="1600" dirty="0" smtClean="0">
                <a:latin typeface="Bell MT" panose="02020503060305020303" pitchFamily="18" charset="0"/>
                <a:sym typeface="Wingdings" panose="05000000000000000000" pitchFamily="2" charset="2"/>
              </a:rPr>
              <a:t> to </a:t>
            </a:r>
            <a:r>
              <a:rPr lang="fr-FR" sz="16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create</a:t>
            </a:r>
            <a:r>
              <a:rPr lang="fr-FR" sz="1600" dirty="0" smtClean="0">
                <a:latin typeface="Bell MT" panose="02020503060305020303" pitchFamily="18" charset="0"/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review</a:t>
            </a:r>
            <a:r>
              <a:rPr lang="fr-FR" sz="1600" dirty="0" smtClean="0">
                <a:latin typeface="Bell MT" panose="02020503060305020303" pitchFamily="18" charset="0"/>
                <a:sym typeface="Wingdings" panose="05000000000000000000" pitchFamily="2" charset="2"/>
              </a:rPr>
              <a:t> </a:t>
            </a:r>
            <a:r>
              <a:rPr lang="fr-FR" sz="16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prediction</a:t>
            </a:r>
            <a:r>
              <a:rPr lang="fr-FR" sz="1600" dirty="0" smtClean="0">
                <a:latin typeface="Bell MT" panose="02020503060305020303" pitchFamily="18" charset="0"/>
                <a:sym typeface="Wingdings" panose="05000000000000000000" pitchFamily="2" charset="2"/>
              </a:rPr>
              <a:t>.  </a:t>
            </a:r>
            <a:endParaRPr lang="fr-FR" sz="1600" dirty="0" smtClean="0">
              <a:latin typeface="Bell MT" panose="02020503060305020303" pitchFamily="18" charset="0"/>
            </a:endParaRPr>
          </a:p>
          <a:p>
            <a:endParaRPr lang="fr-FR" sz="1600" b="1" dirty="0">
              <a:latin typeface="Bell MT" panose="02020503060305020303" pitchFamily="18" charset="0"/>
              <a:sym typeface="Wingdings" panose="05000000000000000000" pitchFamily="2" charset="2"/>
            </a:endParaRPr>
          </a:p>
          <a:p>
            <a:r>
              <a:rPr lang="fr-FR" sz="1600" dirty="0" smtClean="0">
                <a:latin typeface="Bell MT" panose="02020503060305020303" pitchFamily="18" charset="0"/>
                <a:sym typeface="Wingdings" panose="05000000000000000000" pitchFamily="2" charset="2"/>
              </a:rPr>
              <a:t> L2 </a:t>
            </a:r>
            <a:r>
              <a:rPr lang="fr-FR" sz="16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regularization</a:t>
            </a:r>
            <a:r>
              <a:rPr lang="fr-FR" sz="1600" dirty="0" smtClean="0">
                <a:latin typeface="Bell MT" panose="02020503060305020303" pitchFamily="18" charset="0"/>
                <a:sym typeface="Wingdings" panose="05000000000000000000" pitchFamily="2" charset="2"/>
              </a:rPr>
              <a:t>, </a:t>
            </a:r>
            <a:r>
              <a:rPr lang="el-GR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λ</a:t>
            </a:r>
            <a:r>
              <a:rPr lang="fr-FR" sz="1400" dirty="0" smtClean="0">
                <a:latin typeface="Bell MT" panose="02020503060305020303" pitchFamily="18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= 0.01</a:t>
            </a:r>
            <a:endParaRPr lang="fr-FR" sz="1400" dirty="0">
              <a:latin typeface="Bell MT" panose="02020503060305020303" pitchFamily="18" charset="0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3"/>
          <a:srcRect t="74394"/>
          <a:stretch/>
        </p:blipFill>
        <p:spPr>
          <a:xfrm>
            <a:off x="6852153" y="4302068"/>
            <a:ext cx="3920740" cy="222501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6852153" y="4844957"/>
            <a:ext cx="4549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err="1" smtClean="0">
                <a:latin typeface="Bell MT" panose="02020503060305020303" pitchFamily="18" charset="0"/>
              </a:rPr>
              <a:t>Overfits</a:t>
            </a:r>
            <a:r>
              <a:rPr lang="fr-FR" sz="1600" dirty="0" smtClean="0">
                <a:latin typeface="Bell MT" panose="02020503060305020303" pitchFamily="18" charset="0"/>
              </a:rPr>
              <a:t> </a:t>
            </a:r>
            <a:r>
              <a:rPr lang="fr-FR" sz="1600" dirty="0" err="1" smtClean="0">
                <a:latin typeface="Bell MT" panose="02020503060305020303" pitchFamily="18" charset="0"/>
              </a:rPr>
              <a:t>less</a:t>
            </a:r>
            <a:r>
              <a:rPr lang="fr-FR" sz="1600" dirty="0" smtClean="0">
                <a:latin typeface="Bell MT" panose="02020503060305020303" pitchFamily="18" charset="0"/>
              </a:rPr>
              <a:t> </a:t>
            </a:r>
            <a:r>
              <a:rPr lang="fr-FR" sz="1600" dirty="0" err="1" smtClean="0">
                <a:latin typeface="Bell MT" panose="02020503060305020303" pitchFamily="18" charset="0"/>
              </a:rPr>
              <a:t>harshly</a:t>
            </a:r>
            <a:r>
              <a:rPr lang="fr-FR" sz="1600" dirty="0" smtClean="0">
                <a:latin typeface="Bell MT" panose="02020503060305020303" pitchFamily="18" charset="0"/>
              </a:rPr>
              <a:t> but no </a:t>
            </a:r>
            <a:r>
              <a:rPr lang="fr-FR" sz="1600" dirty="0" err="1" smtClean="0">
                <a:latin typeface="Bell MT" panose="02020503060305020303" pitchFamily="18" charset="0"/>
              </a:rPr>
              <a:t>improvement</a:t>
            </a:r>
            <a:r>
              <a:rPr lang="fr-FR" sz="1600" dirty="0" smtClean="0">
                <a:latin typeface="Bell MT" panose="02020503060305020303" pitchFamily="18" charset="0"/>
              </a:rPr>
              <a:t> in </a:t>
            </a:r>
            <a:r>
              <a:rPr lang="fr-FR" sz="1600" dirty="0" err="1" smtClean="0">
                <a:latin typeface="Bell MT" panose="02020503060305020303" pitchFamily="18" charset="0"/>
              </a:rPr>
              <a:t>results</a:t>
            </a:r>
            <a:r>
              <a:rPr lang="fr-FR" sz="1600" dirty="0" smtClean="0">
                <a:latin typeface="Bell MT" panose="02020503060305020303" pitchFamily="18" charset="0"/>
              </a:rPr>
              <a:t> on single sentence. </a:t>
            </a:r>
            <a:r>
              <a:rPr lang="fr-FR" sz="1600" b="1" dirty="0" smtClean="0">
                <a:latin typeface="Bell MT" panose="02020503060305020303" pitchFamily="18" charset="0"/>
              </a:rPr>
              <a:t>So </a:t>
            </a:r>
            <a:r>
              <a:rPr lang="fr-FR" sz="1600" b="1" dirty="0" err="1" smtClean="0">
                <a:latin typeface="Bell MT" panose="02020503060305020303" pitchFamily="18" charset="0"/>
              </a:rPr>
              <a:t>we</a:t>
            </a:r>
            <a:r>
              <a:rPr lang="fr-FR" sz="1600" b="1" dirty="0" smtClean="0">
                <a:latin typeface="Bell MT" panose="02020503060305020303" pitchFamily="18" charset="0"/>
              </a:rPr>
              <a:t> </a:t>
            </a:r>
            <a:r>
              <a:rPr lang="fr-FR" sz="1600" b="1" dirty="0" err="1" smtClean="0">
                <a:latin typeface="Bell MT" panose="02020503060305020303" pitchFamily="18" charset="0"/>
              </a:rPr>
              <a:t>keep</a:t>
            </a:r>
            <a:r>
              <a:rPr lang="fr-FR" sz="1600" b="1" dirty="0" smtClean="0">
                <a:latin typeface="Bell MT" panose="02020503060305020303" pitchFamily="18" charset="0"/>
              </a:rPr>
              <a:t> the model state </a:t>
            </a:r>
            <a:r>
              <a:rPr lang="fr-FR" sz="1600" b="1" dirty="0" err="1" smtClean="0">
                <a:latin typeface="Bell MT" panose="02020503060305020303" pitchFamily="18" charset="0"/>
              </a:rPr>
              <a:t>with</a:t>
            </a:r>
            <a:r>
              <a:rPr lang="fr-FR" sz="1600" b="1" dirty="0" smtClean="0">
                <a:latin typeface="Bell MT" panose="02020503060305020303" pitchFamily="18" charset="0"/>
              </a:rPr>
              <a:t> best validation </a:t>
            </a:r>
            <a:r>
              <a:rPr lang="fr-FR" sz="1600" b="1" dirty="0" err="1" smtClean="0">
                <a:latin typeface="Bell MT" panose="02020503060305020303" pitchFamily="18" charset="0"/>
              </a:rPr>
              <a:t>accuracy</a:t>
            </a:r>
            <a:endParaRPr lang="fr-FR" sz="1600" b="1" dirty="0" smtClean="0">
              <a:latin typeface="Bell MT" panose="02020503060305020303" pitchFamily="18" charset="0"/>
            </a:endParaRPr>
          </a:p>
          <a:p>
            <a:endParaRPr lang="fr-FR" sz="1600" b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99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433546" y="4421699"/>
            <a:ext cx="3680362" cy="1934651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à"/>
            </a:pPr>
            <a:r>
              <a:rPr lang="fr-FR" sz="1600" b="1" dirty="0" smtClean="0">
                <a:latin typeface="Bell MT" panose="02020503060305020303" pitchFamily="18" charset="0"/>
              </a:rPr>
              <a:t>Model1 and Model2 </a:t>
            </a:r>
            <a:r>
              <a:rPr lang="fr-FR" sz="1600" b="1" dirty="0" err="1" smtClean="0">
                <a:latin typeface="Bell MT" panose="02020503060305020303" pitchFamily="18" charset="0"/>
              </a:rPr>
              <a:t>perform</a:t>
            </a:r>
            <a:r>
              <a:rPr lang="fr-FR" sz="1600" b="1" dirty="0" smtClean="0">
                <a:latin typeface="Bell MT" panose="02020503060305020303" pitchFamily="18" charset="0"/>
              </a:rPr>
              <a:t> </a:t>
            </a:r>
            <a:r>
              <a:rPr lang="fr-FR" sz="1600" b="1" dirty="0" err="1" smtClean="0">
                <a:latin typeface="Bell MT" panose="02020503060305020303" pitchFamily="18" charset="0"/>
              </a:rPr>
              <a:t>better</a:t>
            </a:r>
            <a:endParaRPr lang="fr-FR" sz="1600" b="1" dirty="0" smtClean="0">
              <a:latin typeface="Bell MT" panose="02020503060305020303" pitchFamily="18" charset="0"/>
            </a:endParaRPr>
          </a:p>
          <a:p>
            <a:pPr algn="just">
              <a:buFont typeface="Wingdings" panose="05000000000000000000" pitchFamily="2" charset="2"/>
              <a:buChar char="à"/>
            </a:pPr>
            <a:endParaRPr lang="fr-FR" sz="1600" b="1" dirty="0" smtClean="0">
              <a:latin typeface="Bell MT" panose="02020503060305020303" pitchFamily="18" charset="0"/>
            </a:endParaRPr>
          </a:p>
          <a:p>
            <a:pPr algn="just">
              <a:buFont typeface="Wingdings" panose="05000000000000000000" pitchFamily="2" charset="2"/>
              <a:buChar char="à"/>
            </a:pPr>
            <a:r>
              <a:rPr lang="fr-FR" sz="1600" b="1" dirty="0" err="1" smtClean="0">
                <a:latin typeface="Bell MT" panose="02020503060305020303" pitchFamily="18" charset="0"/>
              </a:rPr>
              <a:t>Almost</a:t>
            </a:r>
            <a:r>
              <a:rPr lang="fr-FR" sz="1600" b="1" dirty="0" smtClean="0">
                <a:latin typeface="Bell MT" panose="02020503060305020303" pitchFamily="18" charset="0"/>
              </a:rPr>
              <a:t> all </a:t>
            </a:r>
            <a:r>
              <a:rPr lang="fr-FR" sz="1600" b="1" dirty="0" err="1" smtClean="0">
                <a:latin typeface="Bell MT" panose="02020503060305020303" pitchFamily="18" charset="0"/>
              </a:rPr>
              <a:t>models</a:t>
            </a:r>
            <a:r>
              <a:rPr lang="fr-FR" sz="1600" b="1" dirty="0" smtClean="0">
                <a:latin typeface="Bell MT" panose="02020503060305020303" pitchFamily="18" charset="0"/>
              </a:rPr>
              <a:t> beat the </a:t>
            </a:r>
            <a:r>
              <a:rPr lang="fr-FR" sz="1600" b="1" dirty="0" err="1" smtClean="0">
                <a:latin typeface="Bell MT" panose="02020503060305020303" pitchFamily="18" charset="0"/>
              </a:rPr>
              <a:t>baseline</a:t>
            </a:r>
            <a:endParaRPr lang="fr-FR" sz="1600" b="1" dirty="0" smtClean="0">
              <a:latin typeface="Bell MT" panose="02020503060305020303" pitchFamily="18" charset="0"/>
            </a:endParaRPr>
          </a:p>
          <a:p>
            <a:pPr algn="just">
              <a:buFont typeface="Wingdings" panose="05000000000000000000" pitchFamily="2" charset="2"/>
              <a:buChar char="à"/>
            </a:pPr>
            <a:endParaRPr lang="fr-FR" sz="1600" b="1" dirty="0" smtClean="0">
              <a:latin typeface="Bell MT" panose="02020503060305020303" pitchFamily="18" charset="0"/>
            </a:endParaRPr>
          </a:p>
          <a:p>
            <a:pPr algn="just">
              <a:buFont typeface="Wingdings" panose="05000000000000000000" pitchFamily="2" charset="2"/>
              <a:buChar char="à"/>
            </a:pPr>
            <a:r>
              <a:rPr lang="fr-FR" sz="1600" b="1" dirty="0" smtClean="0">
                <a:latin typeface="Bell MT" panose="02020503060305020303" pitchFamily="18" charset="0"/>
              </a:rPr>
              <a:t>Real </a:t>
            </a:r>
            <a:r>
              <a:rPr lang="fr-FR" sz="1600" b="1" dirty="0" err="1" smtClean="0">
                <a:latin typeface="Bell MT" panose="02020503060305020303" pitchFamily="18" charset="0"/>
              </a:rPr>
              <a:t>improvement</a:t>
            </a:r>
            <a:r>
              <a:rPr lang="fr-FR" sz="1600" b="1" dirty="0" smtClean="0">
                <a:latin typeface="Bell MT" panose="02020503060305020303" pitchFamily="18" charset="0"/>
              </a:rPr>
              <a:t> for </a:t>
            </a:r>
            <a:r>
              <a:rPr lang="fr-FR" sz="1600" b="1" dirty="0" err="1" smtClean="0">
                <a:latin typeface="Bell MT" panose="02020503060305020303" pitchFamily="18" charset="0"/>
              </a:rPr>
              <a:t>bipolar</a:t>
            </a:r>
            <a:r>
              <a:rPr lang="fr-FR" sz="1600" b="1" dirty="0" smtClean="0">
                <a:latin typeface="Bell MT" panose="02020503060305020303" pitchFamily="18" charset="0"/>
              </a:rPr>
              <a:t> </a:t>
            </a:r>
            <a:r>
              <a:rPr lang="fr-FR" sz="1600" b="1" dirty="0" err="1" smtClean="0">
                <a:latin typeface="Bell MT" panose="02020503060305020303" pitchFamily="18" charset="0"/>
              </a:rPr>
              <a:t>reviews</a:t>
            </a:r>
            <a:endParaRPr lang="fr-FR" sz="1600" b="1" dirty="0" smtClean="0">
              <a:latin typeface="Bell MT" panose="02020503060305020303" pitchFamily="18" charset="0"/>
            </a:endParaRPr>
          </a:p>
          <a:p>
            <a:pPr marL="0" indent="0" algn="just">
              <a:buNone/>
            </a:pPr>
            <a:endParaRPr lang="fr-FR" sz="1600" b="1" dirty="0" smtClean="0">
              <a:latin typeface="Bell MT" panose="02020503060305020303" pitchFamily="18" charset="0"/>
            </a:endParaRPr>
          </a:p>
          <a:p>
            <a:pPr algn="just">
              <a:buFont typeface="Wingdings" panose="05000000000000000000" pitchFamily="2" charset="2"/>
              <a:buChar char="à"/>
            </a:pPr>
            <a:endParaRPr lang="fr-FR" sz="1600" b="1" dirty="0" smtClean="0">
              <a:latin typeface="Bell MT" panose="02020503060305020303" pitchFamily="18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546" y="2139877"/>
            <a:ext cx="3539254" cy="1748735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14</a:t>
            </a:fld>
            <a:endParaRPr lang="fr-FR" dirty="0"/>
          </a:p>
        </p:txBody>
      </p:sp>
      <p:sp>
        <p:nvSpPr>
          <p:cNvPr id="9" name="Titr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latin typeface="Bell MT" panose="02020503060305020303" pitchFamily="18" charset="0"/>
              </a:rPr>
              <a:t>ASC </a:t>
            </a:r>
            <a:r>
              <a:rPr lang="fr-FR" dirty="0" err="1" smtClean="0">
                <a:latin typeface="Bell MT" panose="02020503060305020303" pitchFamily="18" charset="0"/>
              </a:rPr>
              <a:t>Supervised</a:t>
            </a:r>
            <a:r>
              <a:rPr lang="fr-FR" dirty="0" smtClean="0">
                <a:latin typeface="Bell MT" panose="02020503060305020303" pitchFamily="18" charset="0"/>
              </a:rPr>
              <a:t> - </a:t>
            </a:r>
            <a:r>
              <a:rPr lang="fr-FR" dirty="0" err="1" smtClean="0">
                <a:latin typeface="Bell MT" panose="02020503060305020303" pitchFamily="18" charset="0"/>
              </a:rPr>
              <a:t>Results</a:t>
            </a:r>
            <a:endParaRPr lang="fr-FR" dirty="0">
              <a:latin typeface="Bell MT" panose="02020503060305020303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26" y="1783270"/>
            <a:ext cx="6713442" cy="229867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70" y="4037052"/>
            <a:ext cx="6702304" cy="243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5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199" y="2005012"/>
            <a:ext cx="8923317" cy="435133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fr-FR" sz="1800" u="sng" dirty="0" smtClean="0">
                <a:latin typeface="Bell MT" panose="02020503060305020303" pitchFamily="18" charset="0"/>
              </a:rPr>
              <a:t>Objective:</a:t>
            </a:r>
          </a:p>
          <a:p>
            <a:pPr marL="0" indent="0" algn="just">
              <a:buNone/>
            </a:pPr>
            <a:r>
              <a:rPr lang="fr-FR" sz="1800" dirty="0" err="1" smtClean="0">
                <a:latin typeface="Bell MT" panose="02020503060305020303" pitchFamily="18" charset="0"/>
              </a:rPr>
              <a:t>Build</a:t>
            </a:r>
            <a:r>
              <a:rPr lang="fr-FR" sz="1800" dirty="0" smtClean="0">
                <a:latin typeface="Bell MT" panose="02020503060305020303" pitchFamily="18" charset="0"/>
              </a:rPr>
              <a:t> AE and ASC </a:t>
            </a:r>
            <a:r>
              <a:rPr lang="fr-FR" sz="1800" dirty="0" err="1" smtClean="0">
                <a:latin typeface="Bell MT" panose="02020503060305020303" pitchFamily="18" charset="0"/>
              </a:rPr>
              <a:t>models</a:t>
            </a:r>
            <a:r>
              <a:rPr lang="fr-FR" sz="1800" dirty="0" smtClean="0">
                <a:latin typeface="Bell MT" panose="02020503060305020303" pitchFamily="18" charset="0"/>
              </a:rPr>
              <a:t> </a:t>
            </a:r>
            <a:r>
              <a:rPr lang="fr-FR" sz="1800" dirty="0" err="1" smtClean="0">
                <a:latin typeface="Bell MT" panose="02020503060305020303" pitchFamily="18" charset="0"/>
              </a:rPr>
              <a:t>specialised</a:t>
            </a:r>
            <a:r>
              <a:rPr lang="fr-FR" sz="1800" dirty="0" smtClean="0">
                <a:latin typeface="Bell MT" panose="02020503060305020303" pitchFamily="18" charset="0"/>
              </a:rPr>
              <a:t> for Airlines </a:t>
            </a:r>
            <a:r>
              <a:rPr lang="fr-FR" sz="1800" dirty="0" err="1" smtClean="0">
                <a:latin typeface="Bell MT" panose="02020503060305020303" pitchFamily="18" charset="0"/>
              </a:rPr>
              <a:t>Passegers</a:t>
            </a:r>
            <a:r>
              <a:rPr lang="fr-FR" sz="1800" dirty="0" smtClean="0">
                <a:latin typeface="Bell MT" panose="02020503060305020303" pitchFamily="18" charset="0"/>
              </a:rPr>
              <a:t> </a:t>
            </a:r>
            <a:r>
              <a:rPr lang="fr-FR" sz="1800" dirty="0" err="1" smtClean="0">
                <a:latin typeface="Bell MT" panose="02020503060305020303" pitchFamily="18" charset="0"/>
              </a:rPr>
              <a:t>Reviews</a:t>
            </a:r>
            <a:endParaRPr lang="fr-FR" sz="1800" dirty="0" smtClean="0">
              <a:latin typeface="Bell MT" panose="02020503060305020303" pitchFamily="18" charset="0"/>
            </a:endParaRPr>
          </a:p>
          <a:p>
            <a:pPr marL="0" indent="0" algn="just">
              <a:buNone/>
            </a:pPr>
            <a:endParaRPr lang="fr-FR" sz="1800" dirty="0" smtClean="0">
              <a:latin typeface="Bell MT" panose="02020503060305020303" pitchFamily="18" charset="0"/>
            </a:endParaRPr>
          </a:p>
          <a:p>
            <a:pPr marL="0" indent="0" algn="just">
              <a:buNone/>
            </a:pPr>
            <a:r>
              <a:rPr lang="fr-FR" sz="1800" u="sng" dirty="0" err="1" smtClean="0">
                <a:latin typeface="Bell MT" panose="02020503060305020303" pitchFamily="18" charset="0"/>
              </a:rPr>
              <a:t>What</a:t>
            </a:r>
            <a:r>
              <a:rPr lang="fr-FR" sz="1800" u="sng" dirty="0" smtClean="0">
                <a:latin typeface="Bell MT" panose="02020503060305020303" pitchFamily="18" charset="0"/>
              </a:rPr>
              <a:t> </a:t>
            </a:r>
            <a:r>
              <a:rPr lang="fr-FR" sz="1800" u="sng" dirty="0" err="1" smtClean="0">
                <a:latin typeface="Bell MT" panose="02020503060305020303" pitchFamily="18" charset="0"/>
              </a:rPr>
              <a:t>we</a:t>
            </a:r>
            <a:r>
              <a:rPr lang="fr-FR" sz="1800" u="sng" dirty="0" smtClean="0">
                <a:latin typeface="Bell MT" panose="02020503060305020303" pitchFamily="18" charset="0"/>
              </a:rPr>
              <a:t> </a:t>
            </a:r>
            <a:r>
              <a:rPr lang="fr-FR" sz="1800" u="sng" dirty="0" err="1" smtClean="0">
                <a:latin typeface="Bell MT" panose="02020503060305020303" pitchFamily="18" charset="0"/>
              </a:rPr>
              <a:t>did</a:t>
            </a:r>
            <a:r>
              <a:rPr lang="fr-FR" sz="1800" u="sng" dirty="0" smtClean="0">
                <a:latin typeface="Bell MT" panose="02020503060305020303" pitchFamily="18" charset="0"/>
              </a:rPr>
              <a:t>:</a:t>
            </a:r>
          </a:p>
          <a:p>
            <a:pPr algn="just"/>
            <a:r>
              <a:rPr lang="fr-FR" sz="1800" dirty="0" err="1" smtClean="0">
                <a:latin typeface="Bell MT" panose="02020503060305020303" pitchFamily="18" charset="0"/>
              </a:rPr>
              <a:t>Scraped</a:t>
            </a:r>
            <a:r>
              <a:rPr lang="fr-FR" sz="1800" dirty="0" smtClean="0">
                <a:latin typeface="Bell MT" panose="02020503060305020303" pitchFamily="18" charset="0"/>
              </a:rPr>
              <a:t> </a:t>
            </a:r>
            <a:r>
              <a:rPr lang="fr-FR" sz="1800" dirty="0" err="1" smtClean="0">
                <a:latin typeface="Bell MT" panose="02020503060305020303" pitchFamily="18" charset="0"/>
              </a:rPr>
              <a:t>skytrax</a:t>
            </a:r>
            <a:r>
              <a:rPr lang="fr-FR" sz="1800" dirty="0" smtClean="0">
                <a:latin typeface="Bell MT" panose="02020503060305020303" pitchFamily="18" charset="0"/>
              </a:rPr>
              <a:t> data</a:t>
            </a:r>
          </a:p>
          <a:p>
            <a:pPr algn="just"/>
            <a:r>
              <a:rPr lang="fr-FR" sz="1800" dirty="0" smtClean="0">
                <a:latin typeface="Bell MT" panose="02020503060305020303" pitchFamily="18" charset="0"/>
              </a:rPr>
              <a:t>Set </a:t>
            </a:r>
            <a:r>
              <a:rPr lang="fr-FR" sz="1800" dirty="0" err="1" smtClean="0">
                <a:latin typeface="Bell MT" panose="02020503060305020303" pitchFamily="18" charset="0"/>
              </a:rPr>
              <a:t>baseline</a:t>
            </a:r>
            <a:endParaRPr lang="fr-FR" sz="1800" dirty="0" smtClean="0">
              <a:latin typeface="Bell MT" panose="02020503060305020303" pitchFamily="18" charset="0"/>
            </a:endParaRPr>
          </a:p>
          <a:p>
            <a:pPr algn="just"/>
            <a:r>
              <a:rPr lang="fr-FR" sz="1800" dirty="0" smtClean="0">
                <a:latin typeface="Bell MT" panose="02020503060305020303" pitchFamily="18" charset="0"/>
              </a:rPr>
              <a:t>AE: Topic </a:t>
            </a:r>
            <a:r>
              <a:rPr lang="fr-FR" sz="1800" dirty="0" err="1" smtClean="0">
                <a:latin typeface="Bell MT" panose="02020503060305020303" pitchFamily="18" charset="0"/>
              </a:rPr>
              <a:t>modeling</a:t>
            </a:r>
            <a:r>
              <a:rPr lang="fr-FR" sz="1800" dirty="0" smtClean="0">
                <a:latin typeface="Bell MT" panose="02020503060305020303" pitchFamily="18" charset="0"/>
              </a:rPr>
              <a:t> (LDA, </a:t>
            </a:r>
            <a:r>
              <a:rPr lang="fr-FR" sz="1800" dirty="0" err="1" smtClean="0">
                <a:latin typeface="Bell MT" panose="02020503060305020303" pitchFamily="18" charset="0"/>
              </a:rPr>
              <a:t>BERTopic</a:t>
            </a:r>
            <a:r>
              <a:rPr lang="fr-FR" sz="1800" dirty="0" smtClean="0">
                <a:latin typeface="Bell MT" panose="02020503060305020303" pitchFamily="18" charset="0"/>
              </a:rPr>
              <a:t>) + </a:t>
            </a:r>
            <a:r>
              <a:rPr lang="fr-FR" sz="1800" dirty="0" err="1" smtClean="0">
                <a:latin typeface="Bell MT" panose="02020503060305020303" pitchFamily="18" charset="0"/>
              </a:rPr>
              <a:t>Lemma</a:t>
            </a:r>
            <a:r>
              <a:rPr lang="fr-FR" sz="1800" dirty="0">
                <a:latin typeface="Bell MT" panose="02020503060305020303" pitchFamily="18" charset="0"/>
              </a:rPr>
              <a:t> </a:t>
            </a:r>
            <a:r>
              <a:rPr lang="fr-FR" sz="1800" dirty="0" smtClean="0">
                <a:latin typeface="Bell MT" panose="02020503060305020303" pitchFamily="18" charset="0"/>
              </a:rPr>
              <a:t>Keywords </a:t>
            </a:r>
            <a:r>
              <a:rPr lang="fr-FR" sz="1800" dirty="0" err="1" smtClean="0">
                <a:latin typeface="Bell MT" panose="02020503060305020303" pitchFamily="18" charset="0"/>
              </a:rPr>
              <a:t>Detection</a:t>
            </a:r>
            <a:endParaRPr lang="fr-FR" sz="1800" dirty="0" smtClean="0">
              <a:latin typeface="Bell MT" panose="02020503060305020303" pitchFamily="18" charset="0"/>
            </a:endParaRPr>
          </a:p>
          <a:p>
            <a:pPr algn="just"/>
            <a:r>
              <a:rPr lang="fr-FR" sz="1800" dirty="0" smtClean="0">
                <a:latin typeface="Bell MT" panose="02020503060305020303" pitchFamily="18" charset="0"/>
              </a:rPr>
              <a:t>ASC: </a:t>
            </a:r>
            <a:r>
              <a:rPr lang="fr-FR" sz="1800" dirty="0" err="1" smtClean="0">
                <a:latin typeface="Bell MT" panose="02020503060305020303" pitchFamily="18" charset="0"/>
              </a:rPr>
              <a:t>Unsupervised</a:t>
            </a:r>
            <a:r>
              <a:rPr lang="fr-FR" sz="1800" dirty="0" smtClean="0">
                <a:latin typeface="Bell MT" panose="02020503060305020303" pitchFamily="18" charset="0"/>
              </a:rPr>
              <a:t> + </a:t>
            </a:r>
            <a:r>
              <a:rPr lang="fr-FR" sz="1800" dirty="0" err="1" smtClean="0">
                <a:latin typeface="Bell MT" panose="02020503060305020303" pitchFamily="18" charset="0"/>
              </a:rPr>
              <a:t>Supervised</a:t>
            </a:r>
            <a:r>
              <a:rPr lang="fr-FR" sz="1800" dirty="0" smtClean="0">
                <a:latin typeface="Bell MT" panose="02020503060305020303" pitchFamily="18" charset="0"/>
              </a:rPr>
              <a:t> </a:t>
            </a:r>
            <a:r>
              <a:rPr lang="fr-FR" sz="1800" dirty="0" err="1" smtClean="0">
                <a:latin typeface="Bell MT" panose="02020503060305020303" pitchFamily="18" charset="0"/>
              </a:rPr>
              <a:t>models</a:t>
            </a:r>
            <a:r>
              <a:rPr lang="fr-FR" sz="1800" dirty="0" smtClean="0">
                <a:latin typeface="Bell MT" panose="02020503060305020303" pitchFamily="18" charset="0"/>
              </a:rPr>
              <a:t> (</a:t>
            </a:r>
            <a:r>
              <a:rPr lang="fr-FR" sz="1800" dirty="0" err="1" smtClean="0">
                <a:latin typeface="Bell MT" panose="02020503060305020303" pitchFamily="18" charset="0"/>
              </a:rPr>
              <a:t>deep</a:t>
            </a:r>
            <a:r>
              <a:rPr lang="fr-FR" sz="1800" dirty="0" smtClean="0">
                <a:latin typeface="Bell MT" panose="02020503060305020303" pitchFamily="18" charset="0"/>
              </a:rPr>
              <a:t> </a:t>
            </a:r>
            <a:r>
              <a:rPr lang="fr-FR" sz="1800" dirty="0" err="1" smtClean="0">
                <a:latin typeface="Bell MT" panose="02020503060305020303" pitchFamily="18" charset="0"/>
              </a:rPr>
              <a:t>learning</a:t>
            </a:r>
            <a:r>
              <a:rPr lang="fr-FR" sz="1800" dirty="0" smtClean="0">
                <a:latin typeface="Bell MT" panose="02020503060305020303" pitchFamily="18" charset="0"/>
              </a:rPr>
              <a:t>)</a:t>
            </a:r>
          </a:p>
          <a:p>
            <a:pPr algn="just">
              <a:buFont typeface="Wingdings" panose="05000000000000000000" pitchFamily="2" charset="2"/>
              <a:buChar char="à"/>
            </a:pPr>
            <a:r>
              <a:rPr lang="fr-FR" sz="1800" dirty="0" smtClean="0">
                <a:latin typeface="Bell MT" panose="02020503060305020303" pitchFamily="18" charset="0"/>
                <a:sym typeface="Wingdings" panose="05000000000000000000" pitchFamily="2" charset="2"/>
              </a:rPr>
              <a:t>Beat the </a:t>
            </a:r>
            <a:r>
              <a:rPr lang="fr-FR" sz="18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baseline</a:t>
            </a:r>
            <a:endParaRPr lang="fr-FR" sz="1800" dirty="0" smtClean="0">
              <a:latin typeface="Bell MT" panose="02020503060305020303" pitchFamily="18" charset="0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fr-FR" sz="1800" dirty="0" smtClean="0">
              <a:latin typeface="Bell MT" panose="02020503060305020303" pitchFamily="18" charset="0"/>
            </a:endParaRPr>
          </a:p>
          <a:p>
            <a:pPr marL="0" indent="0" algn="just">
              <a:buNone/>
            </a:pPr>
            <a:r>
              <a:rPr lang="fr-FR" sz="1800" u="sng" dirty="0" smtClean="0">
                <a:latin typeface="Bell MT" panose="02020503060305020303" pitchFamily="18" charset="0"/>
              </a:rPr>
              <a:t>Possible </a:t>
            </a:r>
            <a:r>
              <a:rPr lang="fr-FR" sz="1800" u="sng" dirty="0" err="1" smtClean="0">
                <a:latin typeface="Bell MT" panose="02020503060305020303" pitchFamily="18" charset="0"/>
              </a:rPr>
              <a:t>improvements</a:t>
            </a:r>
            <a:r>
              <a:rPr lang="fr-FR" sz="1800" u="sng" dirty="0" smtClean="0">
                <a:latin typeface="Bell MT" panose="02020503060305020303" pitchFamily="18" charset="0"/>
              </a:rPr>
              <a:t>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fr-FR" sz="1800" dirty="0" err="1" smtClean="0">
                <a:latin typeface="Bell MT" panose="02020503060305020303" pitchFamily="18" charset="0"/>
              </a:rPr>
              <a:t>Improve</a:t>
            </a:r>
            <a:r>
              <a:rPr lang="fr-FR" sz="1800" dirty="0" smtClean="0">
                <a:latin typeface="Bell MT" panose="02020503060305020303" pitchFamily="18" charset="0"/>
              </a:rPr>
              <a:t> </a:t>
            </a:r>
            <a:r>
              <a:rPr lang="fr-FR" sz="1800" dirty="0" err="1" smtClean="0">
                <a:latin typeface="Bell MT" panose="02020503060305020303" pitchFamily="18" charset="0"/>
              </a:rPr>
              <a:t>BERTopic</a:t>
            </a:r>
            <a:r>
              <a:rPr lang="fr-FR" sz="1800" dirty="0" smtClean="0">
                <a:latin typeface="Bell MT" panose="02020503060305020303" pitchFamily="18" charset="0"/>
              </a:rPr>
              <a:t>, test </a:t>
            </a:r>
            <a:r>
              <a:rPr lang="fr-FR" sz="1800" dirty="0" err="1" smtClean="0">
                <a:latin typeface="Bell MT" panose="02020503060305020303" pitchFamily="18" charset="0"/>
              </a:rPr>
              <a:t>other</a:t>
            </a:r>
            <a:r>
              <a:rPr lang="fr-FR" sz="1800" dirty="0" smtClean="0">
                <a:latin typeface="Bell MT" panose="02020503060305020303" pitchFamily="18" charset="0"/>
              </a:rPr>
              <a:t> topic </a:t>
            </a:r>
            <a:r>
              <a:rPr lang="fr-FR" sz="1800" dirty="0" err="1" smtClean="0">
                <a:latin typeface="Bell MT" panose="02020503060305020303" pitchFamily="18" charset="0"/>
              </a:rPr>
              <a:t>modeling</a:t>
            </a:r>
            <a:r>
              <a:rPr lang="fr-FR" sz="1800" dirty="0" smtClean="0">
                <a:latin typeface="Bell MT" panose="02020503060305020303" pitchFamily="18" charset="0"/>
              </a:rPr>
              <a:t> </a:t>
            </a:r>
            <a:r>
              <a:rPr lang="fr-FR" sz="1800" dirty="0" err="1" smtClean="0">
                <a:latin typeface="Bell MT" panose="02020503060305020303" pitchFamily="18" charset="0"/>
              </a:rPr>
              <a:t>methods</a:t>
            </a:r>
            <a:endParaRPr lang="fr-FR" sz="1800" dirty="0" smtClean="0">
              <a:latin typeface="Bell MT" panose="02020503060305020303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fr-FR" sz="1800" dirty="0" smtClean="0">
                <a:latin typeface="Bell MT" panose="02020503060305020303" pitchFamily="18" charset="0"/>
              </a:rPr>
              <a:t>GPT </a:t>
            </a:r>
            <a:r>
              <a:rPr lang="fr-FR" sz="1800" dirty="0" err="1" smtClean="0">
                <a:latin typeface="Bell MT" panose="02020503060305020303" pitchFamily="18" charset="0"/>
              </a:rPr>
              <a:t>models</a:t>
            </a:r>
            <a:endParaRPr lang="fr-FR" sz="1800" dirty="0" smtClean="0">
              <a:latin typeface="Bell MT" panose="02020503060305020303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fr-FR" sz="1800" dirty="0" smtClean="0">
                <a:latin typeface="Bell MT" panose="02020503060305020303" pitchFamily="18" charset="0"/>
              </a:rPr>
              <a:t>More data for Model3 + use </a:t>
            </a:r>
            <a:r>
              <a:rPr lang="fr-FR" sz="1800" dirty="0" err="1" smtClean="0">
                <a:latin typeface="Bell MT" panose="02020503060305020303" pitchFamily="18" charset="0"/>
              </a:rPr>
              <a:t>token</a:t>
            </a:r>
            <a:r>
              <a:rPr lang="fr-FR" sz="1800" dirty="0" smtClean="0">
                <a:latin typeface="Bell MT" panose="02020503060305020303" pitchFamily="18" charset="0"/>
              </a:rPr>
              <a:t> </a:t>
            </a:r>
            <a:r>
              <a:rPr lang="fr-FR" sz="1800" dirty="0" err="1" smtClean="0">
                <a:latin typeface="Bell MT" panose="02020503060305020303" pitchFamily="18" charset="0"/>
              </a:rPr>
              <a:t>representations</a:t>
            </a:r>
            <a:r>
              <a:rPr lang="fr-FR" sz="1800" dirty="0" smtClean="0">
                <a:latin typeface="Bell MT" panose="02020503060305020303" pitchFamily="18" charset="0"/>
              </a:rPr>
              <a:t> </a:t>
            </a:r>
            <a:r>
              <a:rPr lang="fr-FR" sz="1800" dirty="0" err="1" smtClean="0">
                <a:latin typeface="Bell MT" panose="02020503060305020303" pitchFamily="18" charset="0"/>
              </a:rPr>
              <a:t>instead</a:t>
            </a:r>
            <a:r>
              <a:rPr lang="fr-FR" sz="1800" dirty="0" smtClean="0">
                <a:latin typeface="Bell MT" panose="02020503060305020303" pitchFamily="18" charset="0"/>
              </a:rPr>
              <a:t> of CLS + </a:t>
            </a:r>
            <a:r>
              <a:rPr lang="fr-FR" sz="1800" dirty="0" err="1" smtClean="0">
                <a:latin typeface="Bell MT" panose="02020503060305020303" pitchFamily="18" charset="0"/>
              </a:rPr>
              <a:t>parallel</a:t>
            </a:r>
            <a:r>
              <a:rPr lang="fr-FR" sz="1800" dirty="0" smtClean="0">
                <a:latin typeface="Bell MT" panose="02020503060305020303" pitchFamily="18" charset="0"/>
              </a:rPr>
              <a:t> attention </a:t>
            </a:r>
            <a:r>
              <a:rPr lang="fr-FR" sz="1800" dirty="0" err="1" smtClean="0">
                <a:latin typeface="Bell MT" panose="02020503060305020303" pitchFamily="18" charset="0"/>
              </a:rPr>
              <a:t>heads</a:t>
            </a:r>
            <a:endParaRPr lang="fr-FR" sz="1800" dirty="0">
              <a:latin typeface="Bell MT" panose="02020503060305020303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15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838200" y="410368"/>
            <a:ext cx="10515600" cy="1325563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latin typeface="Bell MT" panose="02020503060305020303" pitchFamily="18" charset="0"/>
              </a:rPr>
              <a:t>Conclusion</a:t>
            </a:r>
            <a:endParaRPr lang="fr-FR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38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59643"/>
            <a:ext cx="5082553" cy="3207642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16</a:t>
            </a:fld>
            <a:endParaRPr lang="fr-FR"/>
          </a:p>
        </p:txBody>
      </p:sp>
      <p:sp>
        <p:nvSpPr>
          <p:cNvPr id="8" name="Titr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latin typeface="Bell MT" panose="02020503060305020303" pitchFamily="18" charset="0"/>
              </a:rPr>
              <a:t>Aspect Sentiment Classification - </a:t>
            </a:r>
            <a:r>
              <a:rPr lang="fr-FR" dirty="0" err="1" smtClean="0">
                <a:latin typeface="Bell MT" panose="02020503060305020303" pitchFamily="18" charset="0"/>
              </a:rPr>
              <a:t>Supervised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38200" y="2368952"/>
            <a:ext cx="4549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Bell MT" panose="02020503060305020303" pitchFamily="18" charset="0"/>
              </a:rPr>
              <a:t>No </a:t>
            </a:r>
            <a:r>
              <a:rPr lang="fr-FR" sz="1600" dirty="0" err="1" smtClean="0">
                <a:latin typeface="Bell MT" panose="02020503060305020303" pitchFamily="18" charset="0"/>
              </a:rPr>
              <a:t>fitting</a:t>
            </a:r>
            <a:r>
              <a:rPr lang="fr-FR" sz="1600" dirty="0" smtClean="0">
                <a:latin typeface="Bell MT" panose="02020503060305020303" pitchFamily="18" charset="0"/>
              </a:rPr>
              <a:t> </a:t>
            </a:r>
            <a:r>
              <a:rPr lang="fr-FR" sz="1600" dirty="0" err="1" smtClean="0">
                <a:latin typeface="Bell MT" panose="02020503060305020303" pitchFamily="18" charset="0"/>
              </a:rPr>
              <a:t>followed</a:t>
            </a:r>
            <a:r>
              <a:rPr lang="fr-FR" sz="1600" dirty="0" smtClean="0">
                <a:latin typeface="Bell MT" panose="02020503060305020303" pitchFamily="18" charset="0"/>
              </a:rPr>
              <a:t> by large fluctuations: </a:t>
            </a:r>
            <a:r>
              <a:rPr lang="fr-FR" sz="1600" dirty="0" err="1" smtClean="0">
                <a:latin typeface="Bell MT" panose="02020503060305020303" pitchFamily="18" charset="0"/>
              </a:rPr>
              <a:t>warmup</a:t>
            </a:r>
            <a:r>
              <a:rPr lang="fr-FR" sz="1600" dirty="0" smtClean="0">
                <a:latin typeface="Bell MT" panose="02020503060305020303" pitchFamily="18" charset="0"/>
              </a:rPr>
              <a:t> for 250 </a:t>
            </a:r>
            <a:r>
              <a:rPr lang="fr-FR" sz="1600" dirty="0" err="1" smtClean="0">
                <a:latin typeface="Bell MT" panose="02020503060305020303" pitchFamily="18" charset="0"/>
              </a:rPr>
              <a:t>steps</a:t>
            </a:r>
            <a:endParaRPr lang="fr-FR" sz="1600" b="1" dirty="0" smtClean="0">
              <a:latin typeface="Bell MT" panose="02020503060305020303" pitchFamily="18" charset="0"/>
            </a:endParaRPr>
          </a:p>
          <a:p>
            <a:endParaRPr lang="fr-FR" sz="1600" b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47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6481"/>
          </a:xfrm>
          <a:ln w="19050"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dirty="0" err="1" smtClean="0">
                <a:latin typeface="Bell MT" panose="02020503060305020303" pitchFamily="18" charset="0"/>
              </a:rPr>
              <a:t>Presentation</a:t>
            </a:r>
            <a:r>
              <a:rPr lang="fr-FR" dirty="0" smtClean="0">
                <a:latin typeface="Bell MT" panose="02020503060305020303" pitchFamily="18" charset="0"/>
              </a:rPr>
              <a:t> of the </a:t>
            </a:r>
            <a:r>
              <a:rPr lang="fr-FR" dirty="0" err="1" smtClean="0">
                <a:latin typeface="Bell MT" panose="02020503060305020303" pitchFamily="18" charset="0"/>
              </a:rPr>
              <a:t>study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latin typeface="Bell MT" panose="02020503060305020303" pitchFamily="18" charset="0"/>
              </a:rPr>
              <a:t>Objective:</a:t>
            </a:r>
            <a:r>
              <a:rPr lang="fr-FR" dirty="0" smtClean="0">
                <a:latin typeface="Bell MT" panose="02020503060305020303" pitchFamily="18" charset="0"/>
              </a:rPr>
              <a:t> </a:t>
            </a:r>
            <a:r>
              <a:rPr lang="fr-FR" dirty="0" err="1" smtClean="0">
                <a:latin typeface="Bell MT" panose="02020503060305020303" pitchFamily="18" charset="0"/>
              </a:rPr>
              <a:t>finding</a:t>
            </a:r>
            <a:r>
              <a:rPr lang="fr-FR" dirty="0" smtClean="0">
                <a:latin typeface="Bell MT" panose="02020503060305020303" pitchFamily="18" charset="0"/>
              </a:rPr>
              <a:t> </a:t>
            </a:r>
            <a:r>
              <a:rPr lang="fr-FR" dirty="0">
                <a:latin typeface="Bell MT" panose="02020503060305020303" pitchFamily="18" charset="0"/>
              </a:rPr>
              <a:t>a</a:t>
            </a:r>
            <a:r>
              <a:rPr lang="fr-FR" dirty="0" smtClean="0">
                <a:latin typeface="Bell MT" panose="02020503060305020303" pitchFamily="18" charset="0"/>
              </a:rPr>
              <a:t> model able to </a:t>
            </a:r>
            <a:r>
              <a:rPr lang="fr-FR" dirty="0" err="1" smtClean="0">
                <a:latin typeface="Bell MT" panose="02020503060305020303" pitchFamily="18" charset="0"/>
              </a:rPr>
              <a:t>detect</a:t>
            </a:r>
            <a:r>
              <a:rPr lang="fr-FR" dirty="0" smtClean="0">
                <a:latin typeface="Bell MT" panose="02020503060305020303" pitchFamily="18" charset="0"/>
              </a:rPr>
              <a:t> </a:t>
            </a:r>
            <a:r>
              <a:rPr lang="fr-FR" dirty="0" err="1" smtClean="0">
                <a:latin typeface="Bell MT" panose="02020503060305020303" pitchFamily="18" charset="0"/>
              </a:rPr>
              <a:t>airlines</a:t>
            </a:r>
            <a:r>
              <a:rPr lang="fr-FR" dirty="0" smtClean="0">
                <a:latin typeface="Bell MT" panose="02020503060305020303" pitchFamily="18" charset="0"/>
              </a:rPr>
              <a:t>’ aspects of service and </a:t>
            </a:r>
            <a:r>
              <a:rPr lang="fr-FR" dirty="0" err="1" smtClean="0">
                <a:latin typeface="Bell MT" panose="02020503060305020303" pitchFamily="18" charset="0"/>
              </a:rPr>
              <a:t>detect</a:t>
            </a:r>
            <a:r>
              <a:rPr lang="fr-FR" dirty="0" smtClean="0">
                <a:latin typeface="Bell MT" panose="02020503060305020303" pitchFamily="18" charset="0"/>
              </a:rPr>
              <a:t> </a:t>
            </a:r>
            <a:r>
              <a:rPr lang="fr-FR" dirty="0" err="1" smtClean="0">
                <a:latin typeface="Bell MT" panose="02020503060305020303" pitchFamily="18" charset="0"/>
              </a:rPr>
              <a:t>reviewer’s</a:t>
            </a:r>
            <a:r>
              <a:rPr lang="fr-FR" dirty="0" smtClean="0">
                <a:latin typeface="Bell MT" panose="02020503060305020303" pitchFamily="18" charset="0"/>
              </a:rPr>
              <a:t> sentiment </a:t>
            </a:r>
            <a:r>
              <a:rPr lang="fr-FR" dirty="0" err="1" smtClean="0">
                <a:latin typeface="Bell MT" panose="02020503060305020303" pitchFamily="18" charset="0"/>
              </a:rPr>
              <a:t>polarity</a:t>
            </a:r>
            <a:endParaRPr lang="fr-FR" dirty="0" smtClean="0">
              <a:latin typeface="Bell MT" panose="02020503060305020303" pitchFamily="18" charset="0"/>
            </a:endParaRPr>
          </a:p>
          <a:p>
            <a:pPr marL="0" indent="0">
              <a:buNone/>
            </a:pPr>
            <a:r>
              <a:rPr lang="fr-FR" sz="2000" i="1" dirty="0" smtClean="0">
                <a:latin typeface="Bell MT" panose="02020503060305020303" pitchFamily="18" charset="0"/>
              </a:rPr>
              <a:t>(No </a:t>
            </a:r>
            <a:r>
              <a:rPr lang="fr-FR" sz="2000" i="1" dirty="0" err="1" smtClean="0">
                <a:latin typeface="Bell MT" panose="02020503060305020303" pitchFamily="18" charset="0"/>
              </a:rPr>
              <a:t>available</a:t>
            </a:r>
            <a:r>
              <a:rPr lang="fr-FR" sz="2000" i="1" dirty="0" smtClean="0">
                <a:latin typeface="Bell MT" panose="02020503060305020303" pitchFamily="18" charset="0"/>
              </a:rPr>
              <a:t> and </a:t>
            </a:r>
            <a:r>
              <a:rPr lang="fr-FR" sz="2000" i="1" dirty="0" err="1" smtClean="0">
                <a:latin typeface="Bell MT" panose="02020503060305020303" pitchFamily="18" charset="0"/>
              </a:rPr>
              <a:t>documented</a:t>
            </a:r>
            <a:r>
              <a:rPr lang="fr-FR" sz="2000" i="1" dirty="0" smtClean="0">
                <a:latin typeface="Bell MT" panose="02020503060305020303" pitchFamily="18" charset="0"/>
              </a:rPr>
              <a:t> model for </a:t>
            </a:r>
            <a:r>
              <a:rPr lang="fr-FR" sz="2000" i="1" dirty="0" err="1" smtClean="0">
                <a:latin typeface="Bell MT" panose="02020503060305020303" pitchFamily="18" charset="0"/>
              </a:rPr>
              <a:t>this</a:t>
            </a:r>
            <a:r>
              <a:rPr lang="fr-FR" sz="2000" i="1" dirty="0" smtClean="0">
                <a:latin typeface="Bell MT" panose="02020503060305020303" pitchFamily="18" charset="0"/>
              </a:rPr>
              <a:t> </a:t>
            </a:r>
            <a:r>
              <a:rPr lang="fr-FR" sz="2000" i="1" dirty="0" err="1" smtClean="0">
                <a:latin typeface="Bell MT" panose="02020503060305020303" pitchFamily="18" charset="0"/>
              </a:rPr>
              <a:t>purpose</a:t>
            </a:r>
            <a:r>
              <a:rPr lang="fr-FR" sz="2000" i="1" dirty="0" smtClean="0">
                <a:latin typeface="Bell MT" panose="02020503060305020303" pitchFamily="18" charset="0"/>
              </a:rPr>
              <a:t>)</a:t>
            </a:r>
          </a:p>
          <a:p>
            <a:pPr marL="0" indent="0">
              <a:buNone/>
            </a:pPr>
            <a:endParaRPr lang="fr-FR" sz="2000" i="1" dirty="0" smtClean="0">
              <a:latin typeface="Bell MT" panose="02020503060305020303" pitchFamily="18" charset="0"/>
            </a:endParaRPr>
          </a:p>
          <a:p>
            <a:pPr marL="0" indent="0">
              <a:buNone/>
            </a:pPr>
            <a:r>
              <a:rPr lang="fr-FR" u="sng" dirty="0" err="1" smtClean="0">
                <a:latin typeface="Bell MT" panose="02020503060305020303" pitchFamily="18" charset="0"/>
              </a:rPr>
              <a:t>Outline</a:t>
            </a:r>
            <a:r>
              <a:rPr lang="fr-FR" u="sng" dirty="0" smtClean="0">
                <a:latin typeface="Bell MT" panose="02020503060305020303" pitchFamily="18" charset="0"/>
              </a:rPr>
              <a:t> of </a:t>
            </a:r>
            <a:r>
              <a:rPr lang="fr-FR" u="sng" dirty="0" err="1" smtClean="0">
                <a:latin typeface="Bell MT" panose="02020503060305020303" pitchFamily="18" charset="0"/>
              </a:rPr>
              <a:t>presentation</a:t>
            </a:r>
            <a:r>
              <a:rPr lang="fr-FR" u="sng" dirty="0" smtClean="0">
                <a:latin typeface="Bell MT" panose="02020503060305020303" pitchFamily="18" charset="0"/>
              </a:rPr>
              <a:t>:</a:t>
            </a:r>
            <a:endParaRPr lang="fr-FR" u="sng" dirty="0">
              <a:latin typeface="Bell MT" panose="020205030603050203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dirty="0" smtClean="0">
                <a:latin typeface="Bell MT" panose="02020503060305020303" pitchFamily="18" charset="0"/>
              </a:rPr>
              <a:t>Data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 smtClean="0">
                <a:latin typeface="Bell MT" panose="02020503060305020303" pitchFamily="18" charset="0"/>
              </a:rPr>
              <a:t>Previous</a:t>
            </a:r>
            <a:r>
              <a:rPr lang="fr-FR" dirty="0" smtClean="0">
                <a:latin typeface="Bell MT" panose="02020503060305020303" pitchFamily="18" charset="0"/>
              </a:rPr>
              <a:t> </a:t>
            </a:r>
            <a:r>
              <a:rPr lang="fr-FR" dirty="0" err="1" smtClean="0">
                <a:latin typeface="Bell MT" panose="02020503060305020303" pitchFamily="18" charset="0"/>
              </a:rPr>
              <a:t>works</a:t>
            </a:r>
            <a:r>
              <a:rPr lang="fr-FR" dirty="0" smtClean="0">
                <a:latin typeface="Bell MT" panose="02020503060305020303" pitchFamily="18" charset="0"/>
              </a:rPr>
              <a:t> on ABSA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>
                <a:latin typeface="Bell MT" panose="02020503060305020303" pitchFamily="18" charset="0"/>
              </a:rPr>
              <a:t>ABSA on </a:t>
            </a:r>
            <a:r>
              <a:rPr lang="fr-FR" dirty="0" err="1" smtClean="0">
                <a:latin typeface="Bell MT" panose="02020503060305020303" pitchFamily="18" charset="0"/>
              </a:rPr>
              <a:t>airlines</a:t>
            </a:r>
            <a:r>
              <a:rPr lang="fr-FR" dirty="0" smtClean="0">
                <a:latin typeface="Bell MT" panose="02020503060305020303" pitchFamily="18" charset="0"/>
              </a:rPr>
              <a:t> </a:t>
            </a:r>
            <a:r>
              <a:rPr lang="fr-FR" dirty="0" err="1" smtClean="0">
                <a:latin typeface="Bell MT" panose="02020503060305020303" pitchFamily="18" charset="0"/>
              </a:rPr>
              <a:t>passengers</a:t>
            </a:r>
            <a:r>
              <a:rPr lang="fr-FR" dirty="0" smtClean="0">
                <a:latin typeface="Bell MT" panose="02020503060305020303" pitchFamily="18" charset="0"/>
              </a:rPr>
              <a:t> </a:t>
            </a:r>
            <a:r>
              <a:rPr lang="fr-FR" dirty="0" err="1" smtClean="0">
                <a:latin typeface="Bell MT" panose="02020503060305020303" pitchFamily="18" charset="0"/>
              </a:rPr>
              <a:t>reviews</a:t>
            </a:r>
            <a:endParaRPr lang="fr-FR" dirty="0" smtClean="0">
              <a:latin typeface="Bell MT" panose="02020503060305020303" pitchFamily="18" charset="0"/>
            </a:endParaRPr>
          </a:p>
          <a:p>
            <a:pPr lvl="1"/>
            <a:r>
              <a:rPr lang="fr-FR" dirty="0" smtClean="0">
                <a:latin typeface="Bell MT" panose="02020503060305020303" pitchFamily="18" charset="0"/>
              </a:rPr>
              <a:t>Aspect Extraction </a:t>
            </a:r>
            <a:endParaRPr lang="fr-FR" dirty="0">
              <a:latin typeface="Bell MT" panose="02020503060305020303" pitchFamily="18" charset="0"/>
            </a:endParaRPr>
          </a:p>
          <a:p>
            <a:pPr lvl="1"/>
            <a:r>
              <a:rPr lang="fr-FR" dirty="0" smtClean="0">
                <a:latin typeface="Bell MT" panose="02020503060305020303" pitchFamily="18" charset="0"/>
              </a:rPr>
              <a:t>Aspect Sentiment </a:t>
            </a:r>
            <a:r>
              <a:rPr lang="fr-FR" dirty="0" err="1" smtClean="0">
                <a:latin typeface="Bell MT" panose="02020503060305020303" pitchFamily="18" charset="0"/>
              </a:rPr>
              <a:t>Analysis</a:t>
            </a:r>
            <a:r>
              <a:rPr lang="fr-FR" dirty="0" smtClean="0">
                <a:latin typeface="Bell MT" panose="02020503060305020303" pitchFamily="18" charset="0"/>
              </a:rPr>
              <a:t> (Sup and </a:t>
            </a:r>
            <a:r>
              <a:rPr lang="fr-FR" dirty="0" err="1" smtClean="0">
                <a:latin typeface="Bell MT" panose="02020503060305020303" pitchFamily="18" charset="0"/>
              </a:rPr>
              <a:t>Unsup</a:t>
            </a:r>
            <a:r>
              <a:rPr lang="fr-FR" dirty="0" smtClean="0">
                <a:latin typeface="Bell MT" panose="02020503060305020303" pitchFamily="18" charset="0"/>
              </a:rPr>
              <a:t>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59102" flipH="1">
            <a:off x="11225212" y="5659439"/>
            <a:ext cx="1311747" cy="1214436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478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612900"/>
            <a:ext cx="4611686" cy="4564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>
                <a:latin typeface="Bell MT" panose="02020503060305020303" pitchFamily="18" charset="0"/>
              </a:rPr>
              <a:t>110 156 </a:t>
            </a:r>
            <a:r>
              <a:rPr lang="fr-FR" sz="2000" dirty="0" err="1" smtClean="0">
                <a:latin typeface="Bell MT" panose="02020503060305020303" pitchFamily="18" charset="0"/>
              </a:rPr>
              <a:t>reviews</a:t>
            </a:r>
            <a:r>
              <a:rPr lang="fr-FR" sz="2000" dirty="0" smtClean="0">
                <a:latin typeface="Bell MT" panose="02020503060305020303" pitchFamily="18" charset="0"/>
              </a:rPr>
              <a:t> </a:t>
            </a:r>
            <a:r>
              <a:rPr lang="fr-FR" sz="2000" dirty="0" err="1" smtClean="0">
                <a:latin typeface="Bell MT" panose="02020503060305020303" pitchFamily="18" charset="0"/>
              </a:rPr>
              <a:t>scraped</a:t>
            </a:r>
            <a:r>
              <a:rPr lang="fr-FR" sz="2000" dirty="0" smtClean="0">
                <a:latin typeface="Bell MT" panose="02020503060305020303" pitchFamily="18" charset="0"/>
              </a:rPr>
              <a:t> </a:t>
            </a:r>
            <a:r>
              <a:rPr lang="fr-FR" sz="2000" dirty="0" err="1" smtClean="0">
                <a:latin typeface="Bell MT" panose="02020503060305020303" pitchFamily="18" charset="0"/>
              </a:rPr>
              <a:t>from</a:t>
            </a:r>
            <a:r>
              <a:rPr lang="fr-FR" sz="2000" dirty="0" smtClean="0">
                <a:latin typeface="Bell MT" panose="02020503060305020303" pitchFamily="18" charset="0"/>
              </a:rPr>
              <a:t> </a:t>
            </a:r>
            <a:r>
              <a:rPr lang="fr-FR" sz="2000" dirty="0" err="1" smtClean="0">
                <a:latin typeface="Bell MT" panose="02020503060305020303" pitchFamily="18" charset="0"/>
              </a:rPr>
              <a:t>Skytrax</a:t>
            </a:r>
            <a:endParaRPr lang="fr-FR" sz="2000" dirty="0" smtClean="0">
              <a:latin typeface="Bell MT" panose="02020503060305020303" pitchFamily="18" charset="0"/>
            </a:endParaRPr>
          </a:p>
          <a:p>
            <a:pPr marL="0" indent="0">
              <a:buNone/>
            </a:pPr>
            <a:r>
              <a:rPr lang="fr-FR" sz="2000" b="1" dirty="0">
                <a:latin typeface="Bell MT" panose="02020503060305020303" pitchFamily="18" charset="0"/>
              </a:rPr>
              <a:t>109 </a:t>
            </a:r>
            <a:r>
              <a:rPr lang="fr-FR" sz="2000" b="1" dirty="0" smtClean="0">
                <a:latin typeface="Bell MT" panose="02020503060305020303" pitchFamily="18" charset="0"/>
              </a:rPr>
              <a:t>966 </a:t>
            </a:r>
            <a:r>
              <a:rPr lang="fr-FR" sz="2000" b="1" dirty="0" err="1" smtClean="0">
                <a:latin typeface="Bell MT" panose="02020503060305020303" pitchFamily="18" charset="0"/>
              </a:rPr>
              <a:t>reviews</a:t>
            </a:r>
            <a:r>
              <a:rPr lang="fr-FR" sz="2000" b="1" dirty="0" smtClean="0">
                <a:latin typeface="Bell MT" panose="02020503060305020303" pitchFamily="18" charset="0"/>
              </a:rPr>
              <a:t> </a:t>
            </a:r>
            <a:r>
              <a:rPr lang="fr-FR" sz="2000" dirty="0" err="1" smtClean="0">
                <a:latin typeface="Bell MT" panose="02020503060305020303" pitchFamily="18" charset="0"/>
              </a:rPr>
              <a:t>after</a:t>
            </a:r>
            <a:r>
              <a:rPr lang="fr-FR" sz="2000" dirty="0" smtClean="0">
                <a:latin typeface="Bell MT" panose="02020503060305020303" pitchFamily="18" charset="0"/>
              </a:rPr>
              <a:t> </a:t>
            </a:r>
            <a:r>
              <a:rPr lang="fr-FR" sz="2000" dirty="0" err="1" smtClean="0">
                <a:latin typeface="Bell MT" panose="02020503060305020303" pitchFamily="18" charset="0"/>
              </a:rPr>
              <a:t>cleaning</a:t>
            </a:r>
            <a:r>
              <a:rPr lang="fr-FR" sz="2000" dirty="0" smtClean="0">
                <a:latin typeface="Bell MT" panose="02020503060305020303" pitchFamily="18" charset="0"/>
              </a:rPr>
              <a:t> (100 000 for training)</a:t>
            </a:r>
          </a:p>
          <a:p>
            <a:pPr marL="0" indent="0">
              <a:buNone/>
            </a:pPr>
            <a:endParaRPr lang="fr-FR" sz="2000" dirty="0" smtClean="0">
              <a:latin typeface="Bell MT" panose="02020503060305020303" pitchFamily="18" charset="0"/>
            </a:endParaRPr>
          </a:p>
          <a:p>
            <a:pPr marL="0" indent="0">
              <a:buNone/>
            </a:pPr>
            <a:r>
              <a:rPr lang="fr-FR" sz="2000" dirty="0" smtClean="0">
                <a:latin typeface="Bell MT" panose="02020503060305020303" pitchFamily="18" charset="0"/>
              </a:rPr>
              <a:t>Important variables:</a:t>
            </a:r>
          </a:p>
          <a:p>
            <a:pPr>
              <a:buFontTx/>
              <a:buChar char="-"/>
            </a:pPr>
            <a:r>
              <a:rPr lang="fr-FR" sz="2000" dirty="0" err="1" smtClean="0">
                <a:latin typeface="Bell MT" panose="02020503060305020303" pitchFamily="18" charset="0"/>
              </a:rPr>
              <a:t>Textual</a:t>
            </a:r>
            <a:r>
              <a:rPr lang="fr-FR" sz="2000" dirty="0" smtClean="0">
                <a:latin typeface="Bell MT" panose="02020503060305020303" pitchFamily="18" charset="0"/>
              </a:rPr>
              <a:t> </a:t>
            </a:r>
            <a:r>
              <a:rPr lang="fr-FR" sz="2000" dirty="0" err="1" smtClean="0">
                <a:latin typeface="Bell MT" panose="02020503060305020303" pitchFamily="18" charset="0"/>
              </a:rPr>
              <a:t>review</a:t>
            </a:r>
            <a:endParaRPr lang="fr-FR" sz="2000" dirty="0" smtClean="0">
              <a:latin typeface="Bell MT" panose="02020503060305020303" pitchFamily="18" charset="0"/>
            </a:endParaRPr>
          </a:p>
          <a:p>
            <a:pPr>
              <a:buFontTx/>
              <a:buChar char="-"/>
            </a:pPr>
            <a:r>
              <a:rPr lang="fr-FR" sz="2000" dirty="0" err="1" smtClean="0">
                <a:latin typeface="Bell MT" panose="02020503060305020303" pitchFamily="18" charset="0"/>
              </a:rPr>
              <a:t>Overall</a:t>
            </a:r>
            <a:r>
              <a:rPr lang="fr-FR" sz="2000" dirty="0" smtClean="0">
                <a:latin typeface="Bell MT" panose="02020503060305020303" pitchFamily="18" charset="0"/>
              </a:rPr>
              <a:t> Rating (1-10 stars)</a:t>
            </a:r>
          </a:p>
          <a:p>
            <a:pPr>
              <a:buFontTx/>
              <a:buChar char="-"/>
            </a:pPr>
            <a:r>
              <a:rPr lang="fr-FR" sz="2000" dirty="0" smtClean="0">
                <a:latin typeface="Bell MT" panose="02020503060305020303" pitchFamily="18" charset="0"/>
              </a:rPr>
              <a:t>Ratings by aspect of service (</a:t>
            </a:r>
            <a:r>
              <a:rPr lang="fr-FR" sz="2000" b="1" dirty="0" smtClean="0">
                <a:latin typeface="Bell MT" panose="02020503060305020303" pitchFamily="18" charset="0"/>
              </a:rPr>
              <a:t>Food and </a:t>
            </a:r>
            <a:r>
              <a:rPr lang="fr-FR" sz="2000" b="1" dirty="0" err="1" smtClean="0">
                <a:latin typeface="Bell MT" panose="02020503060305020303" pitchFamily="18" charset="0"/>
              </a:rPr>
              <a:t>Beverages</a:t>
            </a:r>
            <a:r>
              <a:rPr lang="fr-FR" sz="2000" b="1" dirty="0" smtClean="0">
                <a:latin typeface="Bell MT" panose="02020503060305020303" pitchFamily="18" charset="0"/>
              </a:rPr>
              <a:t>, </a:t>
            </a:r>
            <a:r>
              <a:rPr lang="fr-FR" sz="2000" b="1" dirty="0" err="1" smtClean="0">
                <a:latin typeface="Bell MT" panose="02020503060305020303" pitchFamily="18" charset="0"/>
              </a:rPr>
              <a:t>Cabin</a:t>
            </a:r>
            <a:r>
              <a:rPr lang="fr-FR" sz="2000" b="1" dirty="0" smtClean="0">
                <a:latin typeface="Bell MT" panose="02020503060305020303" pitchFamily="18" charset="0"/>
              </a:rPr>
              <a:t> Staff/</a:t>
            </a:r>
            <a:r>
              <a:rPr lang="fr-FR" sz="2000" b="1" dirty="0" err="1" smtClean="0">
                <a:latin typeface="Bell MT" panose="02020503060305020303" pitchFamily="18" charset="0"/>
              </a:rPr>
              <a:t>Crew</a:t>
            </a:r>
            <a:r>
              <a:rPr lang="fr-FR" sz="2000" b="1" dirty="0" smtClean="0">
                <a:latin typeface="Bell MT" panose="02020503060305020303" pitchFamily="18" charset="0"/>
              </a:rPr>
              <a:t> Flight, On </a:t>
            </a:r>
            <a:r>
              <a:rPr lang="fr-FR" sz="2000" b="1" dirty="0" err="1" smtClean="0">
                <a:latin typeface="Bell MT" panose="02020503060305020303" pitchFamily="18" charset="0"/>
              </a:rPr>
              <a:t>ground</a:t>
            </a:r>
            <a:r>
              <a:rPr lang="fr-FR" sz="2000" b="1" dirty="0" smtClean="0">
                <a:latin typeface="Bell MT" panose="02020503060305020303" pitchFamily="18" charset="0"/>
              </a:rPr>
              <a:t> Services, Entertainment, Seat </a:t>
            </a:r>
            <a:r>
              <a:rPr lang="fr-FR" sz="2000" b="1" dirty="0" err="1">
                <a:latin typeface="Bell MT" panose="02020503060305020303" pitchFamily="18" charset="0"/>
              </a:rPr>
              <a:t>C</a:t>
            </a:r>
            <a:r>
              <a:rPr lang="fr-FR" sz="2000" b="1" dirty="0" err="1" smtClean="0">
                <a:latin typeface="Bell MT" panose="02020503060305020303" pitchFamily="18" charset="0"/>
              </a:rPr>
              <a:t>omfort</a:t>
            </a:r>
            <a:r>
              <a:rPr lang="fr-FR" sz="2000" dirty="0" smtClean="0">
                <a:latin typeface="Bell MT" panose="02020503060305020303" pitchFamily="18" charset="0"/>
              </a:rPr>
              <a:t>, Value for Money, Wifi and </a:t>
            </a:r>
            <a:r>
              <a:rPr lang="fr-FR" sz="2000" dirty="0" err="1" smtClean="0">
                <a:latin typeface="Bell MT" panose="02020503060305020303" pitchFamily="18" charset="0"/>
              </a:rPr>
              <a:t>Connectivity</a:t>
            </a:r>
            <a:r>
              <a:rPr lang="fr-FR" sz="2000" dirty="0" smtClean="0">
                <a:latin typeface="Bell MT" panose="02020503060305020303" pitchFamily="18" charset="0"/>
              </a:rPr>
              <a:t>) (1-5 stars)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472112" y="1612900"/>
            <a:ext cx="6034087" cy="47164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2000" dirty="0" smtClean="0">
              <a:latin typeface="Bell MT" panose="02020503060305020303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2000" dirty="0">
              <a:latin typeface="Bell MT" panose="02020503060305020303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2000" dirty="0" smtClean="0">
              <a:latin typeface="Bell MT" panose="02020503060305020303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2000" dirty="0">
              <a:latin typeface="Bell MT" panose="02020503060305020303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2000" dirty="0" smtClean="0">
              <a:latin typeface="Bell MT" panose="02020503060305020303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2000" dirty="0" smtClean="0">
              <a:latin typeface="Bell MT" panose="02020503060305020303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0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Correlations</a:t>
            </a:r>
            <a:r>
              <a:rPr lang="fr-FR" sz="2000" dirty="0" smtClean="0">
                <a:latin typeface="Bell MT" panose="02020503060305020303" pitchFamily="18" charset="0"/>
                <a:sym typeface="Wingdings" panose="05000000000000000000" pitchFamily="2" charset="2"/>
              </a:rPr>
              <a:t> ~0.5 &lt;&lt; 1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sz="20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Need</a:t>
            </a:r>
            <a:r>
              <a:rPr lang="fr-FR" sz="2000" dirty="0" smtClean="0">
                <a:latin typeface="Bell MT" panose="02020503060305020303" pitchFamily="18" charset="0"/>
                <a:sym typeface="Wingdings" panose="05000000000000000000" pitchFamily="2" charset="2"/>
              </a:rPr>
              <a:t> for ASBA</a:t>
            </a:r>
          </a:p>
          <a:p>
            <a:pPr>
              <a:buFont typeface="Wingdings" panose="05000000000000000000" pitchFamily="2" charset="2"/>
              <a:buChar char="à"/>
            </a:pPr>
            <a:endParaRPr lang="fr-FR" sz="2000" dirty="0">
              <a:latin typeface="Bell MT" panose="02020503060305020303" pitchFamily="18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fr-FR" sz="2000" dirty="0" smtClean="0">
              <a:latin typeface="Bell MT" panose="02020503060305020303" pitchFamily="18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fr-FR" sz="2000" dirty="0">
              <a:latin typeface="Bell MT" panose="02020503060305020303" pitchFamily="18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fr-FR" sz="20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Mostly</a:t>
            </a:r>
            <a:r>
              <a:rPr lang="fr-FR" sz="2000" dirty="0" smtClean="0">
                <a:latin typeface="Bell MT" panose="02020503060305020303" pitchFamily="18" charset="0"/>
                <a:sym typeface="Wingdings" panose="05000000000000000000" pitchFamily="2" charset="2"/>
              </a:rPr>
              <a:t> </a:t>
            </a:r>
            <a:r>
              <a:rPr lang="fr-FR" sz="20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negative</a:t>
            </a:r>
            <a:r>
              <a:rPr lang="fr-FR" sz="2000" dirty="0" smtClean="0">
                <a:latin typeface="Bell MT" panose="02020503060305020303" pitchFamily="18" charset="0"/>
                <a:sym typeface="Wingdings" panose="05000000000000000000" pitchFamily="2" charset="2"/>
              </a:rPr>
              <a:t> </a:t>
            </a:r>
            <a:r>
              <a:rPr lang="fr-FR" sz="20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reviews</a:t>
            </a:r>
            <a:endParaRPr lang="fr-FR" sz="2000" dirty="0">
              <a:latin typeface="Bell MT" panose="02020503060305020303" pitchFamily="18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838200" y="365125"/>
            <a:ext cx="10515600" cy="1056481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latin typeface="Bell MT" panose="02020503060305020303" pitchFamily="18" charset="0"/>
              </a:rPr>
              <a:t>Data description - 1</a:t>
            </a:r>
            <a:endParaRPr lang="fr-FR" dirty="0">
              <a:latin typeface="Bell MT" panose="02020503060305020303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b="8585"/>
          <a:stretch/>
        </p:blipFill>
        <p:spPr>
          <a:xfrm>
            <a:off x="5524500" y="1670050"/>
            <a:ext cx="4559300" cy="20598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b="16486"/>
          <a:stretch/>
        </p:blipFill>
        <p:spPr>
          <a:xfrm>
            <a:off x="5472112" y="4572000"/>
            <a:ext cx="6153911" cy="933450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75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46863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 smtClean="0">
                <a:latin typeface="Bell MT" panose="02020503060305020303" pitchFamily="18" charset="0"/>
              </a:rPr>
              <a:t>Test set:</a:t>
            </a:r>
          </a:p>
          <a:p>
            <a:pPr marL="0" indent="0">
              <a:buNone/>
            </a:pPr>
            <a:r>
              <a:rPr lang="fr-FR" sz="2000" dirty="0" smtClean="0">
                <a:latin typeface="Bell MT" panose="02020503060305020303" pitchFamily="18" charset="0"/>
              </a:rPr>
              <a:t>304 hand-made labels for all aspects</a:t>
            </a:r>
          </a:p>
          <a:p>
            <a:pPr marL="0" indent="0">
              <a:buNone/>
            </a:pPr>
            <a:endParaRPr lang="fr-FR" sz="2000" dirty="0" smtClean="0">
              <a:latin typeface="Bell MT" panose="02020503060305020303" pitchFamily="18" charset="0"/>
            </a:endParaRPr>
          </a:p>
          <a:p>
            <a:pPr marL="0" indent="0">
              <a:buNone/>
            </a:pPr>
            <a:endParaRPr lang="fr-FR" sz="2000" dirty="0">
              <a:latin typeface="Bell MT" panose="02020503060305020303" pitchFamily="18" charset="0"/>
            </a:endParaRPr>
          </a:p>
          <a:p>
            <a:pPr marL="0" indent="0">
              <a:buNone/>
            </a:pPr>
            <a:endParaRPr lang="fr-FR" sz="2000" dirty="0" smtClean="0">
              <a:latin typeface="Bell MT" panose="02020503060305020303" pitchFamily="18" charset="0"/>
            </a:endParaRPr>
          </a:p>
          <a:p>
            <a:pPr marL="0" indent="0">
              <a:buNone/>
            </a:pPr>
            <a:endParaRPr lang="fr-FR" sz="2000" dirty="0" smtClean="0">
              <a:latin typeface="Bell MT" panose="02020503060305020303" pitchFamily="18" charset="0"/>
            </a:endParaRPr>
          </a:p>
          <a:p>
            <a:pPr marL="0" indent="0">
              <a:buNone/>
            </a:pPr>
            <a:endParaRPr lang="fr-FR" sz="2000" dirty="0" smtClean="0">
              <a:latin typeface="Bell MT" panose="02020503060305020303" pitchFamily="18" charset="0"/>
            </a:endParaRPr>
          </a:p>
          <a:p>
            <a:pPr marL="0" indent="0">
              <a:buNone/>
            </a:pPr>
            <a:r>
              <a:rPr lang="fr-FR" sz="2000" dirty="0" smtClean="0">
                <a:latin typeface="Bell MT" panose="02020503060305020303" pitchFamily="18" charset="0"/>
                <a:sym typeface="Wingdings" panose="05000000000000000000" pitchFamily="2" charset="2"/>
              </a:rPr>
              <a:t> </a:t>
            </a:r>
            <a:r>
              <a:rPr lang="fr-FR" sz="2000" dirty="0" smtClean="0">
                <a:latin typeface="Bell MT" panose="02020503060305020303" pitchFamily="18" charset="0"/>
              </a:rPr>
              <a:t>Accordance of test set </a:t>
            </a:r>
            <a:r>
              <a:rPr lang="fr-FR" sz="2000" dirty="0" err="1" smtClean="0">
                <a:latin typeface="Bell MT" panose="02020503060305020303" pitchFamily="18" charset="0"/>
              </a:rPr>
              <a:t>with</a:t>
            </a:r>
            <a:r>
              <a:rPr lang="fr-FR" sz="2000" dirty="0" smtClean="0">
                <a:latin typeface="Bell MT" panose="02020503060305020303" pitchFamily="18" charset="0"/>
              </a:rPr>
              <a:t> </a:t>
            </a:r>
            <a:r>
              <a:rPr lang="fr-FR" sz="2000" dirty="0" err="1" smtClean="0">
                <a:latin typeface="Bell MT" panose="02020503060305020303" pitchFamily="18" charset="0"/>
              </a:rPr>
              <a:t>skytrax</a:t>
            </a:r>
            <a:r>
              <a:rPr lang="fr-FR" sz="2000" dirty="0" smtClean="0">
                <a:latin typeface="Bell MT" panose="02020503060305020303" pitchFamily="18" charset="0"/>
              </a:rPr>
              <a:t> ratings</a:t>
            </a:r>
          </a:p>
          <a:p>
            <a:pPr marL="0" indent="0">
              <a:buNone/>
            </a:pPr>
            <a:r>
              <a:rPr lang="fr-FR" sz="2000" dirty="0" smtClean="0">
                <a:latin typeface="Bell MT" panose="02020503060305020303" pitchFamily="18" charset="0"/>
                <a:sym typeface="Wingdings" panose="05000000000000000000" pitchFamily="2" charset="2"/>
              </a:rPr>
              <a:t> </a:t>
            </a:r>
            <a:r>
              <a:rPr lang="fr-FR" sz="2000" dirty="0" err="1" smtClean="0">
                <a:latin typeface="Bell MT" panose="02020503060305020303" pitchFamily="18" charset="0"/>
              </a:rPr>
              <a:t>Justify</a:t>
            </a:r>
            <a:r>
              <a:rPr lang="fr-FR" sz="2000" dirty="0" smtClean="0">
                <a:latin typeface="Bell MT" panose="02020503060305020303" pitchFamily="18" charset="0"/>
              </a:rPr>
              <a:t> use of </a:t>
            </a:r>
            <a:r>
              <a:rPr lang="fr-FR" sz="2000" dirty="0" err="1" smtClean="0">
                <a:latin typeface="Bell MT" panose="02020503060305020303" pitchFamily="18" charset="0"/>
              </a:rPr>
              <a:t>skytrax</a:t>
            </a:r>
            <a:r>
              <a:rPr lang="fr-FR" sz="2000" dirty="0" smtClean="0">
                <a:latin typeface="Bell MT" panose="02020503060305020303" pitchFamily="18" charset="0"/>
              </a:rPr>
              <a:t> ratings for ASC</a:t>
            </a:r>
            <a:endParaRPr lang="fr-FR" sz="2000" dirty="0">
              <a:latin typeface="Bell MT" panose="02020503060305020303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4001294"/>
            <a:ext cx="5664200" cy="108209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59395"/>
            <a:ext cx="4230871" cy="1659399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4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838200" y="365125"/>
            <a:ext cx="10515600" cy="1056481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latin typeface="Bell MT" panose="02020503060305020303" pitchFamily="18" charset="0"/>
              </a:rPr>
              <a:t>Data description - 2</a:t>
            </a:r>
            <a:endParaRPr lang="fr-FR" dirty="0">
              <a:latin typeface="Bell MT" panose="020205030603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contenu 2"/>
              <p:cNvSpPr txBox="1">
                <a:spLocks/>
              </p:cNvSpPr>
              <p:nvPr/>
            </p:nvSpPr>
            <p:spPr>
              <a:xfrm>
                <a:off x="5798375" y="1872317"/>
                <a:ext cx="5054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fr-FR" sz="2000" u="sng" dirty="0" smtClean="0">
                    <a:latin typeface="Bell MT" panose="02020503060305020303" pitchFamily="18" charset="0"/>
                  </a:rPr>
                  <a:t>Bipolarity</a:t>
                </a:r>
                <a:r>
                  <a:rPr lang="fr-FR" sz="2000" u="sng" dirty="0">
                    <a:latin typeface="Bell MT" panose="02020503060305020303" pitchFamily="18" charset="0"/>
                  </a:rPr>
                  <a:t> </a:t>
                </a:r>
                <a:r>
                  <a:rPr lang="fr-FR" sz="2000" u="sng" dirty="0" smtClean="0">
                    <a:latin typeface="Bell MT" panose="02020503060305020303" pitchFamily="18" charset="0"/>
                  </a:rPr>
                  <a:t>of the </a:t>
                </a:r>
                <a:r>
                  <a:rPr lang="fr-FR" sz="2000" u="sng" dirty="0" err="1" smtClean="0">
                    <a:latin typeface="Bell MT" panose="02020503060305020303" pitchFamily="18" charset="0"/>
                  </a:rPr>
                  <a:t>reviews</a:t>
                </a:r>
                <a:r>
                  <a:rPr lang="fr-FR" sz="2000" u="sng" dirty="0" smtClean="0">
                    <a:latin typeface="Bell MT" panose="02020503060305020303" pitchFamily="18" charset="0"/>
                  </a:rPr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fr-FR" sz="2000" dirty="0" smtClean="0">
                    <a:latin typeface="Bell MT" panose="02020503060305020303" pitchFamily="18" charset="0"/>
                  </a:rPr>
                  <a:t>A </a:t>
                </a:r>
                <a:r>
                  <a:rPr lang="fr-FR" sz="2000" dirty="0" err="1" smtClean="0">
                    <a:latin typeface="Bell MT" panose="02020503060305020303" pitchFamily="18" charset="0"/>
                  </a:rPr>
                  <a:t>bipolar</a:t>
                </a:r>
                <a:r>
                  <a:rPr lang="fr-FR" sz="2000" dirty="0" smtClean="0">
                    <a:latin typeface="Bell MT" panose="02020503060305020303" pitchFamily="18" charset="0"/>
                  </a:rPr>
                  <a:t> </a:t>
                </a:r>
                <a:r>
                  <a:rPr lang="fr-FR" sz="2000" dirty="0" err="1" smtClean="0">
                    <a:latin typeface="Bell MT" panose="02020503060305020303" pitchFamily="18" charset="0"/>
                  </a:rPr>
                  <a:t>measure</a:t>
                </a:r>
                <a:r>
                  <a:rPr lang="fr-FR" sz="2000" dirty="0" smtClean="0">
                    <a:latin typeface="Bell MT" panose="02020503060305020303" pitchFamily="18" charset="0"/>
                  </a:rPr>
                  <a:t> </a:t>
                </a:r>
                <a:r>
                  <a:rPr lang="fr-FR" sz="2000" dirty="0" err="1" smtClean="0">
                    <a:latin typeface="Bell MT" panose="02020503060305020303" pitchFamily="18" charset="0"/>
                  </a:rPr>
                  <a:t>is</a:t>
                </a:r>
                <a:r>
                  <a:rPr lang="fr-FR" sz="2000" dirty="0" smtClean="0">
                    <a:latin typeface="Bell MT" panose="02020503060305020303" pitchFamily="18" charset="0"/>
                  </a:rPr>
                  <a:t> </a:t>
                </a:r>
                <a:r>
                  <a:rPr lang="fr-FR" sz="2000" dirty="0" err="1" smtClean="0">
                    <a:latin typeface="Bell MT" panose="02020503060305020303" pitchFamily="18" charset="0"/>
                  </a:rPr>
                  <a:t>defined</a:t>
                </a:r>
                <a:r>
                  <a:rPr lang="fr-FR" sz="2000" dirty="0" smtClean="0">
                    <a:latin typeface="Bell MT" panose="02020503060305020303" pitchFamily="18" charset="0"/>
                  </a:rPr>
                  <a:t> as: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𝑏𝑖𝑝𝑜𝑙𝑎𝑟𝑖𝑡𝑦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𝑚𝑒𝑎𝑠𝑢𝑟𝑒</m:t>
                      </m:r>
                      <m:d>
                        <m:dPr>
                          <m:ctrlPr>
                            <a:rPr lang="fr-F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𝑎𝑠𝑝𝑒𝑐𝑡</m:t>
                          </m:r>
                        </m:e>
                      </m:d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𝑟𝑎𝑡𝑖𝑛𝑔</m:t>
                      </m:r>
                      <m:d>
                        <m:dPr>
                          <m:ctrlPr>
                            <a:rPr lang="fr-F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𝑎𝑠𝑝𝑒𝑐𝑡</m:t>
                          </m:r>
                        </m:e>
                      </m:d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/>
                        <m:e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𝑟𝑎𝑡𝑖𝑛𝑔𝑠</m:t>
                          </m:r>
                          <m:d>
                            <m:dPr>
                              <m:ctrlPr>
                                <a:rPr lang="fr-F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12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𝑒𝑛𝑠𝑒𝑚𝑏𝑙𝑒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𝑟𝑎𝑡𝑒𝑑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𝑎𝑠𝑝𝑒𝑐𝑡𝑠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𝑟𝑒𝑣𝑖𝑒𝑤</m:t>
                      </m:r>
                    </m:oMath>
                  </m:oMathPara>
                </a14:m>
                <a:endParaRPr lang="fr-FR" sz="1200" dirty="0" smtClean="0">
                  <a:latin typeface="Bell MT" panose="02020503060305020303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fr-FR" sz="1200" dirty="0" smtClean="0">
                    <a:latin typeface="Bell MT" panose="02020503060305020303" pitchFamily="18" charset="0"/>
                  </a:rPr>
                  <a:t>A </a:t>
                </a:r>
                <a:r>
                  <a:rPr lang="fr-FR" sz="1200" dirty="0" err="1" smtClean="0">
                    <a:latin typeface="Bell MT" panose="02020503060305020303" pitchFamily="18" charset="0"/>
                  </a:rPr>
                  <a:t>review</a:t>
                </a:r>
                <a:r>
                  <a:rPr lang="fr-FR" sz="1200" dirty="0" smtClean="0">
                    <a:latin typeface="Bell MT" panose="02020503060305020303" pitchFamily="18" charset="0"/>
                  </a:rPr>
                  <a:t> </a:t>
                </a:r>
                <a:r>
                  <a:rPr lang="fr-FR" sz="1200" dirty="0" err="1" smtClean="0">
                    <a:latin typeface="Bell MT" panose="02020503060305020303" pitchFamily="18" charset="0"/>
                  </a:rPr>
                  <a:t>is</a:t>
                </a:r>
                <a:r>
                  <a:rPr lang="fr-FR" sz="1200" dirty="0">
                    <a:latin typeface="Bell MT" panose="02020503060305020303" pitchFamily="18" charset="0"/>
                  </a:rPr>
                  <a:t> </a:t>
                </a:r>
                <a:r>
                  <a:rPr lang="fr-FR" sz="1200" dirty="0" smtClean="0">
                    <a:latin typeface="Bell MT" panose="02020503060305020303" pitchFamily="18" charset="0"/>
                  </a:rPr>
                  <a:t>‘</a:t>
                </a:r>
                <a:r>
                  <a:rPr lang="fr-FR" sz="1200" dirty="0" err="1" smtClean="0">
                    <a:latin typeface="Bell MT" panose="02020503060305020303" pitchFamily="18" charset="0"/>
                  </a:rPr>
                  <a:t>bipolar</a:t>
                </a:r>
                <a:r>
                  <a:rPr lang="fr-FR" sz="1200" dirty="0" smtClean="0">
                    <a:latin typeface="Bell MT" panose="02020503060305020303" pitchFamily="18" charset="0"/>
                  </a:rPr>
                  <a:t>’ for an aspect </a:t>
                </a:r>
                <a:r>
                  <a:rPr lang="fr-FR" sz="1200" dirty="0" err="1" smtClean="0">
                    <a:latin typeface="Bell MT" panose="02020503060305020303" pitchFamily="18" charset="0"/>
                  </a:rPr>
                  <a:t>when</a:t>
                </a:r>
                <a:r>
                  <a:rPr lang="fr-FR" sz="1200" dirty="0" smtClean="0">
                    <a:latin typeface="Bell MT" panose="02020503060305020303" pitchFamily="18" charset="0"/>
                  </a:rPr>
                  <a:t> </a:t>
                </a:r>
                <a:r>
                  <a:rPr lang="fr-FR" sz="1200" dirty="0" err="1" smtClean="0">
                    <a:latin typeface="Bell MT" panose="02020503060305020303" pitchFamily="18" charset="0"/>
                  </a:rPr>
                  <a:t>it</a:t>
                </a:r>
                <a:r>
                  <a:rPr lang="fr-FR" sz="1200" dirty="0" smtClean="0">
                    <a:latin typeface="Bell MT" panose="02020503060305020303" pitchFamily="18" charset="0"/>
                  </a:rPr>
                  <a:t> </a:t>
                </a:r>
                <a:r>
                  <a:rPr lang="fr-FR" sz="1200" dirty="0" err="1" smtClean="0">
                    <a:latin typeface="Bell MT" panose="02020503060305020303" pitchFamily="18" charset="0"/>
                  </a:rPr>
                  <a:t>bipolarity</a:t>
                </a:r>
                <a:r>
                  <a:rPr lang="fr-FR" sz="1200" dirty="0" smtClean="0">
                    <a:latin typeface="Bell MT" panose="02020503060305020303" pitchFamily="18" charset="0"/>
                  </a:rPr>
                  <a:t> </a:t>
                </a:r>
                <a:r>
                  <a:rPr lang="fr-FR" sz="1200" dirty="0" err="1" smtClean="0">
                    <a:latin typeface="Bell MT" panose="02020503060305020303" pitchFamily="18" charset="0"/>
                  </a:rPr>
                  <a:t>measure</a:t>
                </a:r>
                <a:r>
                  <a:rPr lang="fr-FR" sz="1200" dirty="0" smtClean="0">
                    <a:latin typeface="Bell MT" panose="02020503060305020303" pitchFamily="18" charset="0"/>
                  </a:rPr>
                  <a:t> </a:t>
                </a:r>
                <a:r>
                  <a:rPr lang="fr-FR" sz="1200" dirty="0" err="1" smtClean="0">
                    <a:latin typeface="Bell MT" panose="02020503060305020303" pitchFamily="18" charset="0"/>
                  </a:rPr>
                  <a:t>is</a:t>
                </a:r>
                <a:r>
                  <a:rPr lang="fr-FR" sz="1200" dirty="0" smtClean="0">
                    <a:latin typeface="Bell MT" panose="02020503060305020303" pitchFamily="18" charset="0"/>
                  </a:rPr>
                  <a:t> in the last </a:t>
                </a:r>
                <a:r>
                  <a:rPr lang="fr-FR" sz="1200" dirty="0" err="1" smtClean="0">
                    <a:latin typeface="Bell MT" panose="02020503060305020303" pitchFamily="18" charset="0"/>
                  </a:rPr>
                  <a:t>decile</a:t>
                </a:r>
                <a:r>
                  <a:rPr lang="fr-FR" sz="1200" dirty="0" smtClean="0">
                    <a:latin typeface="Bell MT" panose="02020503060305020303" pitchFamily="18" charset="0"/>
                  </a:rPr>
                  <a:t> of the distribution</a:t>
                </a:r>
              </a:p>
            </p:txBody>
          </p:sp>
        </mc:Choice>
        <mc:Fallback xmlns="">
          <p:sp>
            <p:nvSpPr>
              <p:cNvPr id="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375" y="1872317"/>
                <a:ext cx="5054600" cy="4351338"/>
              </a:xfrm>
              <a:prstGeom prst="rect">
                <a:avLst/>
              </a:prstGeom>
              <a:blipFill>
                <a:blip r:embed="rId4"/>
                <a:stretch>
                  <a:fillRect l="-1206" t="-1261" r="-19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68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2468562" cy="549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err="1" smtClean="0">
                <a:latin typeface="Bell MT" panose="02020503060305020303" pitchFamily="18" charset="0"/>
              </a:rPr>
              <a:t>Tokenization</a:t>
            </a:r>
            <a:endParaRPr lang="fr-FR" sz="2000" dirty="0" smtClean="0">
              <a:latin typeface="Bell MT" panose="02020503060305020303" pitchFamily="18" charset="0"/>
            </a:endParaRPr>
          </a:p>
          <a:p>
            <a:pPr marL="0" indent="0">
              <a:buNone/>
            </a:pPr>
            <a:endParaRPr lang="fr-FR" sz="2000" dirty="0" smtClean="0">
              <a:latin typeface="Bell MT" panose="02020503060305020303" pitchFamily="18" charset="0"/>
            </a:endParaRPr>
          </a:p>
          <a:p>
            <a:pPr marL="0" indent="0">
              <a:buNone/>
            </a:pPr>
            <a:endParaRPr lang="fr-FR" sz="2000" dirty="0">
              <a:latin typeface="Bell MT" panose="02020503060305020303" pitchFamily="18" charset="0"/>
            </a:endParaRPr>
          </a:p>
          <a:p>
            <a:pPr marL="0" indent="0">
              <a:buNone/>
            </a:pPr>
            <a:endParaRPr lang="fr-FR" sz="2000" dirty="0" smtClean="0">
              <a:latin typeface="Bell MT" panose="02020503060305020303" pitchFamily="18" charset="0"/>
            </a:endParaRPr>
          </a:p>
          <a:p>
            <a:pPr marL="0" indent="0">
              <a:buNone/>
            </a:pPr>
            <a:endParaRPr lang="fr-FR" sz="2000" dirty="0" smtClean="0">
              <a:latin typeface="Bell MT" panose="02020503060305020303" pitchFamily="18" charset="0"/>
            </a:endParaRPr>
          </a:p>
          <a:p>
            <a:pPr marL="0" indent="0">
              <a:buNone/>
            </a:pPr>
            <a:endParaRPr lang="fr-FR" sz="2000" dirty="0" smtClean="0">
              <a:latin typeface="Bell MT" panose="02020503060305020303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5</a:t>
            </a:fld>
            <a:endParaRPr lang="fr-FR"/>
          </a:p>
        </p:txBody>
      </p:sp>
      <p:pic>
        <p:nvPicPr>
          <p:cNvPr id="2052" name="Picture 4" descr="WordPiece Tokenization: What is it &amp; how does it work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9518"/>
            <a:ext cx="2468562" cy="24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38200" y="365125"/>
            <a:ext cx="10515600" cy="1056481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latin typeface="Bell MT" panose="02020503060305020303" pitchFamily="18" charset="0"/>
              </a:rPr>
              <a:t>Basic NLP Concepts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7206178" y="1825625"/>
            <a:ext cx="1825006" cy="430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000" dirty="0" smtClean="0">
                <a:latin typeface="Bell MT" panose="02020503060305020303" pitchFamily="18" charset="0"/>
              </a:rPr>
              <a:t>Transformers</a:t>
            </a:r>
            <a:endParaRPr lang="fr-FR" dirty="0" smtClean="0">
              <a:latin typeface="Bell MT" panose="02020503060305020303" pitchFamily="18" charset="0"/>
            </a:endParaRPr>
          </a:p>
        </p:txBody>
      </p:sp>
      <p:pic>
        <p:nvPicPr>
          <p:cNvPr id="2056" name="Picture 8" descr="What are Vector Embeddings? - Revolutionize Your Search Experience - Qdran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9"/>
          <a:stretch/>
        </p:blipFill>
        <p:spPr bwMode="auto">
          <a:xfrm>
            <a:off x="3413640" y="2966163"/>
            <a:ext cx="3792538" cy="215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ce réservé du contenu 2"/>
          <p:cNvSpPr txBox="1">
            <a:spLocks/>
          </p:cNvSpPr>
          <p:nvPr/>
        </p:nvSpPr>
        <p:spPr>
          <a:xfrm>
            <a:off x="3957689" y="1825625"/>
            <a:ext cx="2468562" cy="549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000" dirty="0" err="1" smtClean="0">
                <a:latin typeface="Bell MT" panose="02020503060305020303" pitchFamily="18" charset="0"/>
              </a:rPr>
              <a:t>Embeddings</a:t>
            </a:r>
            <a:endParaRPr lang="fr-FR" sz="2000" dirty="0" smtClean="0">
              <a:latin typeface="Bell MT" panose="020205030603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000" dirty="0" smtClean="0">
              <a:latin typeface="Bell MT" panose="020205030603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000" dirty="0" smtClean="0">
              <a:latin typeface="Bell MT" panose="020205030603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000" dirty="0" smtClean="0">
              <a:latin typeface="Bell MT" panose="020205030603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000" dirty="0" smtClean="0">
              <a:latin typeface="Bell MT" panose="020205030603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000" dirty="0" smtClean="0">
              <a:latin typeface="Bell MT" panose="02020503060305020303" pitchFamily="18" charset="0"/>
            </a:endParaRP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838200" y="5125718"/>
            <a:ext cx="6672943" cy="12306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 smtClean="0">
                <a:latin typeface="Bell MT" panose="02020503060305020303" pitchFamily="18" charset="0"/>
              </a:rPr>
              <a:t>BERT (</a:t>
            </a:r>
            <a:r>
              <a:rPr lang="fr-FR" sz="1800" dirty="0" err="1" smtClean="0">
                <a:latin typeface="Bell MT" panose="02020503060305020303" pitchFamily="18" charset="0"/>
              </a:rPr>
              <a:t>Bidirectional</a:t>
            </a:r>
            <a:r>
              <a:rPr lang="fr-FR" sz="1800" dirty="0" smtClean="0">
                <a:latin typeface="Bell MT" panose="02020503060305020303" pitchFamily="18" charset="0"/>
              </a:rPr>
              <a:t> </a:t>
            </a:r>
            <a:r>
              <a:rPr lang="fr-FR" sz="1800" dirty="0">
                <a:latin typeface="Bell MT" panose="02020503060305020303" pitchFamily="18" charset="0"/>
              </a:rPr>
              <a:t>Encoder </a:t>
            </a:r>
            <a:r>
              <a:rPr lang="fr-FR" sz="1800" dirty="0" err="1">
                <a:latin typeface="Bell MT" panose="02020503060305020303" pitchFamily="18" charset="0"/>
              </a:rPr>
              <a:t>Representations</a:t>
            </a:r>
            <a:r>
              <a:rPr lang="fr-FR" sz="1800" dirty="0">
                <a:latin typeface="Bell MT" panose="02020503060305020303" pitchFamily="18" charset="0"/>
              </a:rPr>
              <a:t> </a:t>
            </a:r>
            <a:r>
              <a:rPr lang="fr-FR" sz="1800" dirty="0" err="1">
                <a:latin typeface="Bell MT" panose="02020503060305020303" pitchFamily="18" charset="0"/>
              </a:rPr>
              <a:t>from</a:t>
            </a:r>
            <a:r>
              <a:rPr lang="fr-FR" sz="1800" dirty="0">
                <a:latin typeface="Bell MT" panose="02020503060305020303" pitchFamily="18" charset="0"/>
              </a:rPr>
              <a:t> </a:t>
            </a:r>
            <a:r>
              <a:rPr lang="fr-FR" sz="1800" dirty="0" smtClean="0">
                <a:latin typeface="Bell MT" panose="02020503060305020303" pitchFamily="18" charset="0"/>
              </a:rPr>
              <a:t>Transformers):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sz="1800" dirty="0" smtClean="0">
                <a:latin typeface="Bell MT" panose="02020503060305020303" pitchFamily="18" charset="0"/>
                <a:sym typeface="Wingdings" panose="05000000000000000000" pitchFamily="2" charset="2"/>
              </a:rPr>
              <a:t>12 </a:t>
            </a:r>
            <a:r>
              <a:rPr lang="fr-FR" sz="18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transformers</a:t>
            </a:r>
            <a:r>
              <a:rPr lang="fr-FR" sz="1800" dirty="0" smtClean="0">
                <a:latin typeface="Bell MT" panose="02020503060305020303" pitchFamily="18" charset="0"/>
                <a:sym typeface="Wingdings" panose="05000000000000000000" pitchFamily="2" charset="2"/>
              </a:rPr>
              <a:t> </a:t>
            </a:r>
            <a:r>
              <a:rPr lang="fr-FR" sz="18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with</a:t>
            </a:r>
            <a:r>
              <a:rPr lang="fr-FR" sz="1800" dirty="0" smtClean="0">
                <a:latin typeface="Bell MT" panose="02020503060305020303" pitchFamily="18" charset="0"/>
                <a:sym typeface="Wingdings" panose="05000000000000000000" pitchFamily="2" charset="2"/>
              </a:rPr>
              <a:t> 12 attention </a:t>
            </a:r>
            <a:r>
              <a:rPr lang="fr-FR" sz="18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heads</a:t>
            </a:r>
            <a:r>
              <a:rPr lang="fr-FR" sz="1800" dirty="0" smtClean="0">
                <a:latin typeface="Bell MT" panose="02020503060305020303" pitchFamily="18" charset="0"/>
                <a:sym typeface="Wingdings" panose="05000000000000000000" pitchFamily="2" charset="2"/>
              </a:rPr>
              <a:t>.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sz="1800" dirty="0" smtClean="0">
                <a:latin typeface="Bell MT" panose="02020503060305020303" pitchFamily="18" charset="0"/>
                <a:sym typeface="Wingdings" panose="05000000000000000000" pitchFamily="2" charset="2"/>
              </a:rPr>
              <a:t>Can </a:t>
            </a:r>
            <a:r>
              <a:rPr lang="fr-FR" sz="18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be</a:t>
            </a:r>
            <a:r>
              <a:rPr lang="fr-FR" sz="1800" dirty="0" smtClean="0">
                <a:latin typeface="Bell MT" panose="02020503060305020303" pitchFamily="18" charset="0"/>
                <a:sym typeface="Wingdings" panose="05000000000000000000" pitchFamily="2" charset="2"/>
              </a:rPr>
              <a:t> fine-</a:t>
            </a:r>
            <a:r>
              <a:rPr lang="fr-FR" sz="18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tuned</a:t>
            </a:r>
            <a:r>
              <a:rPr lang="fr-FR" sz="1800" dirty="0" smtClean="0">
                <a:latin typeface="Bell MT" panose="02020503060305020303" pitchFamily="18" charset="0"/>
                <a:sym typeface="Wingdings" panose="05000000000000000000" pitchFamily="2" charset="2"/>
              </a:rPr>
              <a:t> for </a:t>
            </a:r>
            <a:r>
              <a:rPr lang="fr-FR" sz="18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downstream</a:t>
            </a:r>
            <a:r>
              <a:rPr lang="fr-FR" sz="1800" dirty="0" smtClean="0">
                <a:latin typeface="Bell MT" panose="02020503060305020303" pitchFamily="18" charset="0"/>
                <a:sym typeface="Wingdings" panose="05000000000000000000" pitchFamily="2" charset="2"/>
              </a:rPr>
              <a:t> </a:t>
            </a:r>
            <a:r>
              <a:rPr lang="fr-FR" sz="18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tasks</a:t>
            </a:r>
            <a:r>
              <a:rPr lang="fr-FR" sz="1800" dirty="0" smtClean="0">
                <a:latin typeface="Bell MT" panose="02020503060305020303" pitchFamily="18" charset="0"/>
                <a:sym typeface="Wingdings" panose="05000000000000000000" pitchFamily="2" charset="2"/>
              </a:rPr>
              <a:t> (Sentiment </a:t>
            </a:r>
            <a:r>
              <a:rPr lang="fr-FR" sz="18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Analysis</a:t>
            </a:r>
            <a:r>
              <a:rPr lang="fr-FR" sz="1800" dirty="0" smtClean="0">
                <a:latin typeface="Bell MT" panose="02020503060305020303" pitchFamily="18" charset="0"/>
                <a:sym typeface="Wingdings" panose="05000000000000000000" pitchFamily="2" charset="2"/>
              </a:rPr>
              <a:t>, question </a:t>
            </a:r>
            <a:r>
              <a:rPr lang="fr-FR" sz="18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answering</a:t>
            </a:r>
            <a:r>
              <a:rPr lang="fr-FR" sz="1800" dirty="0" smtClean="0">
                <a:latin typeface="Bell MT" panose="02020503060305020303" pitchFamily="18" charset="0"/>
                <a:sym typeface="Wingdings" panose="05000000000000000000" pitchFamily="2" charset="2"/>
              </a:rPr>
              <a:t>,…)</a:t>
            </a:r>
            <a:endParaRPr lang="fr-FR" sz="1800" dirty="0" smtClean="0">
              <a:latin typeface="Bell MT" panose="02020503060305020303" pitchFamily="18" charset="0"/>
            </a:endParaRPr>
          </a:p>
          <a:p>
            <a:pPr marL="0" indent="0">
              <a:buNone/>
            </a:pPr>
            <a:endParaRPr lang="fr-FR" dirty="0" smtClean="0">
              <a:latin typeface="Bell MT" panose="020205030603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 smtClean="0">
              <a:latin typeface="Bell MT" panose="020205030603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 smtClean="0">
              <a:latin typeface="Bell MT" panose="020205030603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 smtClean="0">
              <a:latin typeface="Bell MT" panose="020205030603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 smtClean="0">
              <a:latin typeface="Bell MT" panose="020205030603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 smtClean="0">
              <a:latin typeface="Bell MT" panose="02020503060305020303" pitchFamily="18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/>
          <a:srcRect b="12838"/>
          <a:stretch/>
        </p:blipFill>
        <p:spPr>
          <a:xfrm>
            <a:off x="7567787" y="2209518"/>
            <a:ext cx="3576014" cy="398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2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3468852"/>
            <a:ext cx="10769930" cy="28874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1800" dirty="0" smtClean="0">
                <a:latin typeface="Bell MT" panose="02020503060305020303" pitchFamily="18" charset="0"/>
              </a:rPr>
              <a:t>Aspect Extraction (AE):</a:t>
            </a:r>
          </a:p>
          <a:p>
            <a:pPr marL="0" indent="0" algn="ctr">
              <a:buNone/>
            </a:pPr>
            <a:r>
              <a:rPr lang="en-US" sz="1400" i="1" dirty="0">
                <a:latin typeface="Bell MT" panose="02020503060305020303" pitchFamily="18" charset="0"/>
              </a:rPr>
              <a:t>“The food is so good and so popular that </a:t>
            </a:r>
            <a:r>
              <a:rPr lang="en-US" sz="1400" i="1" dirty="0" smtClean="0">
                <a:latin typeface="Bell MT" panose="02020503060305020303" pitchFamily="18" charset="0"/>
              </a:rPr>
              <a:t>waiting </a:t>
            </a:r>
            <a:r>
              <a:rPr lang="en-US" sz="1400" i="1" dirty="0">
                <a:latin typeface="Bell MT" panose="02020503060305020303" pitchFamily="18" charset="0"/>
              </a:rPr>
              <a:t>can really be a nightmare</a:t>
            </a:r>
            <a:r>
              <a:rPr lang="en-US" sz="1400" i="1" dirty="0" smtClean="0">
                <a:latin typeface="Bell MT" panose="02020503060305020303" pitchFamily="18" charset="0"/>
              </a:rPr>
              <a:t>.”</a:t>
            </a:r>
          </a:p>
          <a:p>
            <a:pPr marL="0" indent="0" algn="ctr">
              <a:buNone/>
            </a:pPr>
            <a:r>
              <a:rPr lang="en-US" sz="1400" dirty="0" smtClean="0">
                <a:latin typeface="Bell MT" panose="02020503060305020303" pitchFamily="18" charset="0"/>
                <a:sym typeface="Wingdings" panose="05000000000000000000" pitchFamily="2" charset="2"/>
              </a:rPr>
              <a:t> </a:t>
            </a:r>
            <a:r>
              <a:rPr lang="en-US" sz="1400" dirty="0" smtClean="0">
                <a:latin typeface="Bell MT" panose="02020503060305020303" pitchFamily="18" charset="0"/>
              </a:rPr>
              <a:t>Opinion Term Extraction vs Aspect Category Detection</a:t>
            </a:r>
            <a:endParaRPr lang="en-US" sz="1400" dirty="0">
              <a:latin typeface="Bell MT" panose="02020503060305020303" pitchFamily="18" charset="0"/>
            </a:endParaRPr>
          </a:p>
          <a:p>
            <a:pPr marL="0" indent="0" algn="ctr">
              <a:buNone/>
            </a:pPr>
            <a:r>
              <a:rPr lang="fr-FR" sz="1800" dirty="0" err="1" smtClean="0">
                <a:latin typeface="Bell MT" panose="02020503060305020303" pitchFamily="18" charset="0"/>
              </a:rPr>
              <a:t>Using</a:t>
            </a:r>
            <a:r>
              <a:rPr lang="fr-FR" sz="1800" dirty="0" smtClean="0">
                <a:latin typeface="Bell MT" panose="02020503060305020303" pitchFamily="18" charset="0"/>
              </a:rPr>
              <a:t> CNN, RNN or SVM… (</a:t>
            </a:r>
            <a:r>
              <a:rPr lang="fr-FR" sz="1800" dirty="0" err="1" smtClean="0">
                <a:latin typeface="Bell MT" panose="02020503060305020303" pitchFamily="18" charset="0"/>
              </a:rPr>
              <a:t>supervised</a:t>
            </a:r>
            <a:r>
              <a:rPr lang="fr-FR" sz="1800" dirty="0" smtClean="0">
                <a:latin typeface="Bell MT" panose="02020503060305020303" pitchFamily="18" charset="0"/>
              </a:rPr>
              <a:t>) or topic </a:t>
            </a:r>
            <a:r>
              <a:rPr lang="fr-FR" sz="1800" dirty="0" err="1" smtClean="0">
                <a:latin typeface="Bell MT" panose="02020503060305020303" pitchFamily="18" charset="0"/>
              </a:rPr>
              <a:t>modeling</a:t>
            </a:r>
            <a:r>
              <a:rPr lang="fr-FR" sz="1800" dirty="0" smtClean="0">
                <a:latin typeface="Bell MT" panose="02020503060305020303" pitchFamily="18" charset="0"/>
              </a:rPr>
              <a:t> (</a:t>
            </a:r>
            <a:r>
              <a:rPr lang="fr-FR" sz="1800" dirty="0" err="1" smtClean="0">
                <a:latin typeface="Bell MT" panose="02020503060305020303" pitchFamily="18" charset="0"/>
              </a:rPr>
              <a:t>unsupervised</a:t>
            </a:r>
            <a:r>
              <a:rPr lang="fr-FR" sz="1800" dirty="0" smtClean="0">
                <a:latin typeface="Bell MT" panose="02020503060305020303" pitchFamily="18" charset="0"/>
              </a:rPr>
              <a:t>)</a:t>
            </a:r>
          </a:p>
          <a:p>
            <a:pPr marL="0" indent="0" algn="ctr">
              <a:buNone/>
            </a:pPr>
            <a:endParaRPr lang="fr-FR" sz="1800" i="1" dirty="0">
              <a:latin typeface="Bell MT" panose="02020503060305020303" pitchFamily="18" charset="0"/>
            </a:endParaRPr>
          </a:p>
          <a:p>
            <a:pPr marL="0" indent="0" algn="ctr">
              <a:buNone/>
            </a:pPr>
            <a:r>
              <a:rPr lang="fr-FR" sz="1800" dirty="0" smtClean="0">
                <a:latin typeface="Bell MT" panose="02020503060305020303" pitchFamily="18" charset="0"/>
              </a:rPr>
              <a:t>Aspect Sentiment Classification (ASC):</a:t>
            </a:r>
          </a:p>
          <a:p>
            <a:pPr marL="0" indent="0" algn="ctr">
              <a:buNone/>
            </a:pPr>
            <a:r>
              <a:rPr lang="fr-FR" sz="1400" dirty="0" smtClean="0">
                <a:latin typeface="Bell MT" panose="02020503060305020303" pitchFamily="18" charset="0"/>
                <a:sym typeface="Wingdings" panose="05000000000000000000" pitchFamily="2" charset="2"/>
              </a:rPr>
              <a:t> To </a:t>
            </a:r>
            <a:r>
              <a:rPr lang="fr-FR" sz="14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predict</a:t>
            </a:r>
            <a:r>
              <a:rPr lang="fr-FR" sz="1400" dirty="0" smtClean="0">
                <a:latin typeface="Bell MT" panose="02020503060305020303" pitchFamily="18" charset="0"/>
                <a:sym typeface="Wingdings" panose="05000000000000000000" pitchFamily="2" charset="2"/>
              </a:rPr>
              <a:t> the </a:t>
            </a:r>
            <a:r>
              <a:rPr lang="fr-FR" sz="14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polarity</a:t>
            </a:r>
            <a:r>
              <a:rPr lang="fr-FR" sz="1400" dirty="0" smtClean="0">
                <a:latin typeface="Bell MT" panose="02020503060305020303" pitchFamily="18" charset="0"/>
                <a:sym typeface="Wingdings" panose="05000000000000000000" pitchFamily="2" charset="2"/>
              </a:rPr>
              <a:t> of sentiment per aspect</a:t>
            </a:r>
            <a:endParaRPr lang="fr-FR" sz="1400" dirty="0" smtClean="0">
              <a:latin typeface="Bell MT" panose="02020503060305020303" pitchFamily="18" charset="0"/>
            </a:endParaRPr>
          </a:p>
          <a:p>
            <a:pPr marL="0" indent="0" algn="ctr">
              <a:buNone/>
            </a:pPr>
            <a:r>
              <a:rPr lang="fr-FR" sz="1800" dirty="0" err="1" smtClean="0">
                <a:latin typeface="Bell MT" panose="02020503060305020303" pitchFamily="18" charset="0"/>
                <a:sym typeface="Wingdings" panose="05000000000000000000" pitchFamily="2" charset="2"/>
              </a:rPr>
              <a:t>Using</a:t>
            </a:r>
            <a:r>
              <a:rPr lang="fr-FR" sz="1800" dirty="0" smtClean="0">
                <a:latin typeface="Bell MT" panose="02020503060305020303" pitchFamily="18" charset="0"/>
                <a:sym typeface="Wingdings" panose="05000000000000000000" pitchFamily="2" charset="2"/>
              </a:rPr>
              <a:t> </a:t>
            </a:r>
            <a:r>
              <a:rPr lang="fr-FR" sz="1800" dirty="0" smtClean="0">
                <a:latin typeface="Bell MT" panose="02020503060305020303" pitchFamily="18" charset="0"/>
              </a:rPr>
              <a:t>LSTM, BERT, Self-Attention… </a:t>
            </a:r>
            <a:r>
              <a:rPr lang="fr-FR" sz="1800" dirty="0">
                <a:latin typeface="Bell MT" panose="02020503060305020303" pitchFamily="18" charset="0"/>
              </a:rPr>
              <a:t>or </a:t>
            </a:r>
            <a:r>
              <a:rPr lang="fr-FR" sz="1800" dirty="0" err="1" smtClean="0">
                <a:latin typeface="Bell MT" panose="02020503060305020303" pitchFamily="18" charset="0"/>
              </a:rPr>
              <a:t>lexicon-based</a:t>
            </a:r>
            <a:r>
              <a:rPr lang="fr-FR" sz="1800" dirty="0" smtClean="0">
                <a:latin typeface="Bell MT" panose="02020503060305020303" pitchFamily="18" charset="0"/>
              </a:rPr>
              <a:t> / </a:t>
            </a:r>
            <a:r>
              <a:rPr lang="fr-FR" sz="1800" dirty="0" err="1">
                <a:latin typeface="Bell MT" panose="02020503060305020303" pitchFamily="18" charset="0"/>
              </a:rPr>
              <a:t>rule-based</a:t>
            </a:r>
            <a:r>
              <a:rPr lang="fr-FR" sz="1800" dirty="0">
                <a:latin typeface="Bell MT" panose="02020503060305020303" pitchFamily="18" charset="0"/>
              </a:rPr>
              <a:t> </a:t>
            </a:r>
            <a:r>
              <a:rPr lang="fr-FR" sz="1800" dirty="0" err="1" smtClean="0">
                <a:latin typeface="Bell MT" panose="02020503060305020303" pitchFamily="18" charset="0"/>
              </a:rPr>
              <a:t>models</a:t>
            </a:r>
            <a:endParaRPr lang="fr-FR" sz="1800" dirty="0" smtClean="0">
              <a:latin typeface="Bell MT" panose="02020503060305020303" pitchFamily="18" charset="0"/>
            </a:endParaRPr>
          </a:p>
          <a:p>
            <a:pPr marL="0" indent="0" algn="ctr">
              <a:buNone/>
            </a:pPr>
            <a:endParaRPr lang="fr-FR" sz="1800" dirty="0" smtClean="0">
              <a:latin typeface="Bell MT" panose="02020503060305020303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6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838200" y="365125"/>
            <a:ext cx="10515600" cy="1056481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>
                <a:latin typeface="Bell MT" panose="02020503060305020303" pitchFamily="18" charset="0"/>
              </a:rPr>
              <a:t>Literature</a:t>
            </a:r>
            <a:r>
              <a:rPr lang="fr-FR" dirty="0" smtClean="0">
                <a:latin typeface="Bell MT" panose="02020503060305020303" pitchFamily="18" charset="0"/>
              </a:rPr>
              <a:t> </a:t>
            </a:r>
            <a:r>
              <a:rPr lang="fr-FR" dirty="0" err="1" smtClean="0">
                <a:latin typeface="Bell MT" panose="02020503060305020303" pitchFamily="18" charset="0"/>
              </a:rPr>
              <a:t>review</a:t>
            </a:r>
            <a:r>
              <a:rPr lang="fr-FR" dirty="0" smtClean="0">
                <a:latin typeface="Bell MT" panose="02020503060305020303" pitchFamily="18" charset="0"/>
              </a:rPr>
              <a:t> - 1</a:t>
            </a:r>
            <a:endParaRPr lang="fr-FR" dirty="0">
              <a:latin typeface="Bell MT" panose="02020503060305020303" pitchFamily="18" charset="0"/>
            </a:endParaRPr>
          </a:p>
        </p:txBody>
      </p:sp>
      <p:pic>
        <p:nvPicPr>
          <p:cNvPr id="5124" name="Picture 4" descr="https://dfzljdn9uc3pi.cloudfront.net/2022/cs-1044/1/fig-6-2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08" y="1605910"/>
            <a:ext cx="5210514" cy="179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61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072" y="1586746"/>
            <a:ext cx="10515600" cy="949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 smtClean="0">
                <a:latin typeface="Bell MT" panose="02020503060305020303" pitchFamily="18" charset="0"/>
              </a:rPr>
              <a:t>Predicting </a:t>
            </a:r>
            <a:r>
              <a:rPr lang="en-US" sz="1800" u="sng" dirty="0">
                <a:latin typeface="Bell MT" panose="02020503060305020303" pitchFamily="18" charset="0"/>
              </a:rPr>
              <a:t>aspect-based sentiment using deep learning and information visualization: The impact of COVID-19 on the airline industry</a:t>
            </a:r>
            <a:r>
              <a:rPr lang="en-US" sz="1800" dirty="0" smtClean="0">
                <a:latin typeface="Bell MT" panose="02020503060305020303" pitchFamily="18" charset="0"/>
              </a:rPr>
              <a:t> </a:t>
            </a:r>
            <a:r>
              <a:rPr lang="en-US" sz="1400" dirty="0">
                <a:latin typeface="Bell MT" panose="02020503060305020303" pitchFamily="18" charset="0"/>
              </a:rPr>
              <a:t>by Yung-Chun </a:t>
            </a:r>
            <a:r>
              <a:rPr lang="en-US" sz="1400" dirty="0" smtClean="0">
                <a:latin typeface="Bell MT" panose="02020503060305020303" pitchFamily="18" charset="0"/>
              </a:rPr>
              <a:t>Chang et al. (2022)</a:t>
            </a:r>
          </a:p>
          <a:p>
            <a:pPr marL="0" indent="0">
              <a:buNone/>
            </a:pPr>
            <a:r>
              <a:rPr lang="en-US" sz="1400" dirty="0" err="1" smtClean="0">
                <a:latin typeface="Bell MT" panose="02020503060305020303" pitchFamily="18" charset="0"/>
              </a:rPr>
              <a:t>Tripadvisor</a:t>
            </a:r>
            <a:r>
              <a:rPr lang="en-US" sz="1400" dirty="0" smtClean="0">
                <a:latin typeface="Bell MT" panose="02020503060305020303" pitchFamily="18" charset="0"/>
              </a:rPr>
              <a:t> Data on 8 aspects (2016 -2020), Multi-task ABSA:</a:t>
            </a:r>
          </a:p>
          <a:p>
            <a:pPr marL="0" indent="0">
              <a:buNone/>
            </a:pPr>
            <a:endParaRPr lang="fr-FR" dirty="0" smtClean="0">
              <a:latin typeface="Bell MT" panose="02020503060305020303" pitchFamily="18" charset="0"/>
            </a:endParaRPr>
          </a:p>
          <a:p>
            <a:pPr marL="0" indent="0">
              <a:buNone/>
            </a:pPr>
            <a:endParaRPr lang="fr-FR" dirty="0" smtClean="0">
              <a:latin typeface="Bell MT" panose="02020503060305020303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703" y="5377104"/>
            <a:ext cx="4539169" cy="126145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7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838200" y="365125"/>
            <a:ext cx="10515600" cy="1056481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 smtClean="0">
                <a:latin typeface="Bell MT" panose="02020503060305020303" pitchFamily="18" charset="0"/>
              </a:rPr>
              <a:t>Literature</a:t>
            </a:r>
            <a:r>
              <a:rPr lang="fr-FR" dirty="0" smtClean="0">
                <a:latin typeface="Bell MT" panose="02020503060305020303" pitchFamily="18" charset="0"/>
              </a:rPr>
              <a:t> </a:t>
            </a:r>
            <a:r>
              <a:rPr lang="fr-FR" dirty="0" err="1" smtClean="0">
                <a:latin typeface="Bell MT" panose="02020503060305020303" pitchFamily="18" charset="0"/>
              </a:rPr>
              <a:t>review</a:t>
            </a:r>
            <a:r>
              <a:rPr lang="fr-FR" dirty="0" smtClean="0">
                <a:latin typeface="Bell MT" panose="02020503060305020303" pitchFamily="18" charset="0"/>
              </a:rPr>
              <a:t> - 2</a:t>
            </a:r>
            <a:endParaRPr lang="fr-FR" dirty="0">
              <a:latin typeface="Bell MT" panose="02020503060305020303" pitchFamily="18" charset="0"/>
            </a:endParaRPr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3936235143"/>
              </p:ext>
            </p:extLst>
          </p:nvPr>
        </p:nvGraphicFramePr>
        <p:xfrm>
          <a:off x="1948872" y="2778826"/>
          <a:ext cx="8128000" cy="2355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space réservé du contenu 2"/>
              <p:cNvSpPr txBox="1">
                <a:spLocks/>
              </p:cNvSpPr>
              <p:nvPr/>
            </p:nvSpPr>
            <p:spPr>
              <a:xfrm>
                <a:off x="838200" y="5377104"/>
                <a:ext cx="10515600" cy="1267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u="sng" dirty="0" smtClean="0">
                    <a:latin typeface="Bell MT" panose="02020503060305020303" pitchFamily="18" charset="0"/>
                  </a:rPr>
                  <a:t>Issues: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700" dirty="0" smtClean="0">
                    <a:latin typeface="Bell MT" panose="02020503060305020303" pitchFamily="18" charset="0"/>
                  </a:rPr>
                  <a:t>- Cannot consider (no rating </a:t>
                </a:r>
                <a14:m>
                  <m:oMath xmlns:m="http://schemas.openxmlformats.org/officeDocument/2006/math">
                    <m:r>
                      <a:rPr lang="en-US" sz="1700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1700" dirty="0" smtClean="0">
                    <a:latin typeface="Bell MT" panose="02020503060305020303" pitchFamily="18" charset="0"/>
                  </a:rPr>
                  <a:t> aspect not cited)</a:t>
                </a:r>
              </a:p>
              <a:p>
                <a:pPr marL="0" indent="0">
                  <a:buNone/>
                </a:pPr>
                <a:r>
                  <a:rPr lang="en-US" sz="1700" dirty="0" smtClean="0">
                    <a:latin typeface="Bell MT" panose="02020503060305020303" pitchFamily="18" charset="0"/>
                  </a:rPr>
                  <a:t>- Stop words removed before BERT</a:t>
                </a:r>
              </a:p>
              <a:p>
                <a:pPr marL="0" indent="0">
                  <a:buNone/>
                </a:pPr>
                <a:r>
                  <a:rPr lang="en-US" sz="1700" dirty="0" smtClean="0">
                    <a:latin typeface="Bell MT" panose="02020503060305020303" pitchFamily="18" charset="0"/>
                    <a:sym typeface="Wingdings" panose="05000000000000000000" pitchFamily="2" charset="2"/>
                  </a:rPr>
                  <a:t> Mediocre performance (F1 score ~ 60%)</a:t>
                </a:r>
                <a:endParaRPr lang="en-US" sz="1700" dirty="0" smtClean="0">
                  <a:latin typeface="Bell MT" panose="02020503060305020303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fr-FR" dirty="0" smtClean="0">
                  <a:latin typeface="Bell MT" panose="02020503060305020303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fr-FR" dirty="0" smtClean="0">
                  <a:latin typeface="Bell MT" panose="02020503060305020303" pitchFamily="18" charset="0"/>
                </a:endParaRPr>
              </a:p>
            </p:txBody>
          </p:sp>
        </mc:Choice>
        <mc:Fallback xmlns="">
          <p:sp>
            <p:nvSpPr>
              <p:cNvPr id="12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77104"/>
                <a:ext cx="10515600" cy="1267140"/>
              </a:xfrm>
              <a:prstGeom prst="rect">
                <a:avLst/>
              </a:prstGeom>
              <a:blipFill>
                <a:blip r:embed="rId8"/>
                <a:stretch>
                  <a:fillRect l="-406" t="-4327" b="-72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87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10257"/>
          <a:stretch/>
        </p:blipFill>
        <p:spPr>
          <a:xfrm>
            <a:off x="1218210" y="1882985"/>
            <a:ext cx="3168530" cy="27804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452" y="5072919"/>
            <a:ext cx="4740295" cy="160019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r="24736" b="11131"/>
          <a:stretch/>
        </p:blipFill>
        <p:spPr>
          <a:xfrm>
            <a:off x="6197413" y="1601280"/>
            <a:ext cx="4567569" cy="316727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8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838200" y="365125"/>
            <a:ext cx="10515600" cy="1056481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latin typeface="Bell MT" panose="02020503060305020303" pitchFamily="18" charset="0"/>
              </a:rPr>
              <a:t>Aspect Extraction - </a:t>
            </a:r>
            <a:r>
              <a:rPr lang="fr-FR" dirty="0" err="1" smtClean="0">
                <a:latin typeface="Bell MT" panose="02020503060305020303" pitchFamily="18" charset="0"/>
              </a:rPr>
              <a:t>BERTopic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176153" y="4993538"/>
            <a:ext cx="321227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r>
              <a:rPr lang="fr-F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divided</a:t>
            </a:r>
            <a:r>
              <a:rPr lang="fr-F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by sentences</a:t>
            </a:r>
          </a:p>
        </p:txBody>
      </p:sp>
      <p:cxnSp>
        <p:nvCxnSpPr>
          <p:cNvPr id="14" name="Connecteur droit avec flèche 13"/>
          <p:cNvCxnSpPr/>
          <p:nvPr/>
        </p:nvCxnSpPr>
        <p:spPr>
          <a:xfrm flipH="1" flipV="1">
            <a:off x="3782291" y="4708566"/>
            <a:ext cx="5938" cy="2078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en angle 16"/>
          <p:cNvCxnSpPr>
            <a:endCxn id="8" idx="1"/>
          </p:cNvCxnSpPr>
          <p:nvPr/>
        </p:nvCxnSpPr>
        <p:spPr>
          <a:xfrm>
            <a:off x="4524499" y="2680898"/>
            <a:ext cx="1672914" cy="50401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1"/>
          <p:cNvCxnSpPr/>
          <p:nvPr/>
        </p:nvCxnSpPr>
        <p:spPr>
          <a:xfrm rot="10800000" flipV="1">
            <a:off x="6111050" y="4963824"/>
            <a:ext cx="2370147" cy="1060543"/>
          </a:xfrm>
          <a:prstGeom prst="bentConnector3">
            <a:avLst>
              <a:gd name="adj1" fmla="val 1096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stCxn id="8" idx="2"/>
          </p:cNvCxnSpPr>
          <p:nvPr/>
        </p:nvCxnSpPr>
        <p:spPr>
          <a:xfrm flipH="1">
            <a:off x="8481197" y="4768554"/>
            <a:ext cx="1" cy="1952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à coins arrondis 29"/>
          <p:cNvSpPr/>
          <p:nvPr/>
        </p:nvSpPr>
        <p:spPr>
          <a:xfrm>
            <a:off x="6359236" y="5072919"/>
            <a:ext cx="991590" cy="1375382"/>
          </a:xfrm>
          <a:prstGeom prst="roundRect">
            <a:avLst/>
          </a:prstGeom>
          <a:solidFill>
            <a:srgbClr val="FBE5D6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/>
          <p:cNvSpPr txBox="1"/>
          <p:nvPr/>
        </p:nvSpPr>
        <p:spPr>
          <a:xfrm>
            <a:off x="163284" y="5551924"/>
            <a:ext cx="3212275" cy="116955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</a:t>
            </a:r>
            <a:r>
              <a:rPr lang="fr-FR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Attempts</a:t>
            </a:r>
            <a:r>
              <a:rPr lang="fr-FR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fr-F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fr-F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</a:t>
            </a:r>
            <a:r>
              <a:rPr lang="fr-F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tf-idf</a:t>
            </a:r>
            <a:r>
              <a:rPr lang="fr-F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lang="fr-F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keywords for BART model</a:t>
            </a:r>
          </a:p>
          <a:p>
            <a:pPr marL="285750" indent="-285750">
              <a:buFontTx/>
              <a:buChar char="-"/>
            </a:pPr>
            <a:r>
              <a:rPr lang="fr-F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Mini-LM </a:t>
            </a:r>
            <a:r>
              <a:rPr lang="fr-F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lang="fr-F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</a:t>
            </a:r>
          </a:p>
          <a:p>
            <a:pPr marL="285750" indent="-285750">
              <a:buFontTx/>
              <a:buChar char="-"/>
            </a:pPr>
            <a:r>
              <a:rPr lang="fr-F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6451271" y="4717603"/>
            <a:ext cx="123800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BART model</a:t>
            </a:r>
          </a:p>
        </p:txBody>
      </p:sp>
      <p:sp>
        <p:nvSpPr>
          <p:cNvPr id="34" name="Rectangle à coins arrondis 33"/>
          <p:cNvSpPr/>
          <p:nvPr/>
        </p:nvSpPr>
        <p:spPr>
          <a:xfrm rot="16200000">
            <a:off x="3444316" y="1443324"/>
            <a:ext cx="592824" cy="14012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/>
          <p:cNvSpPr/>
          <p:nvPr/>
        </p:nvSpPr>
        <p:spPr>
          <a:xfrm>
            <a:off x="1057208" y="4293561"/>
            <a:ext cx="119616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5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(Mini-LM model)</a:t>
            </a:r>
            <a:endParaRPr lang="fr-FR" sz="105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6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97" y="2743518"/>
            <a:ext cx="5675416" cy="20897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82303"/>
            <a:ext cx="5816241" cy="107404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DA942-F138-4A1E-9558-E3140600135C}" type="slidenum">
              <a:rPr lang="fr-FR" smtClean="0"/>
              <a:t>9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838200" y="365125"/>
            <a:ext cx="10515600" cy="1056481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>
                <a:latin typeface="Bell MT" panose="02020503060305020303" pitchFamily="18" charset="0"/>
              </a:rPr>
              <a:t>Aspect Extraction – </a:t>
            </a:r>
            <a:r>
              <a:rPr lang="fr-FR" sz="4300" dirty="0" err="1" smtClean="0">
                <a:latin typeface="Bell MT" panose="02020503060305020303" pitchFamily="18" charset="0"/>
              </a:rPr>
              <a:t>Lemma</a:t>
            </a:r>
            <a:r>
              <a:rPr lang="fr-FR" sz="4300" dirty="0" smtClean="0">
                <a:latin typeface="Bell MT" panose="02020503060305020303" pitchFamily="18" charset="0"/>
              </a:rPr>
              <a:t> Keywords </a:t>
            </a:r>
            <a:r>
              <a:rPr lang="fr-FR" sz="4300" dirty="0" err="1" smtClean="0">
                <a:latin typeface="Bell MT" panose="02020503060305020303" pitchFamily="18" charset="0"/>
              </a:rPr>
              <a:t>Detection</a:t>
            </a:r>
            <a:endParaRPr lang="fr-FR" sz="4300" dirty="0">
              <a:latin typeface="Bell MT" panose="02020503060305020303" pitchFamily="18" charset="0"/>
            </a:endParaRPr>
          </a:p>
        </p:txBody>
      </p:sp>
      <p:sp>
        <p:nvSpPr>
          <p:cNvPr id="8" name="Flèche droite 7"/>
          <p:cNvSpPr/>
          <p:nvPr/>
        </p:nvSpPr>
        <p:spPr>
          <a:xfrm rot="5400000">
            <a:off x="3577935" y="4994733"/>
            <a:ext cx="279070" cy="178129"/>
          </a:xfrm>
          <a:prstGeom prst="rightArrow">
            <a:avLst>
              <a:gd name="adj1" fmla="val 50000"/>
              <a:gd name="adj2" fmla="val 6666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173685" y="3121844"/>
            <a:ext cx="4180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Bell MT" panose="02020503060305020303" pitchFamily="18" charset="0"/>
                <a:sym typeface="Wingdings" panose="05000000000000000000" pitchFamily="2" charset="2"/>
              </a:rPr>
              <a:t>Better</a:t>
            </a:r>
            <a:r>
              <a:rPr lang="fr-FR" sz="1600" dirty="0">
                <a:latin typeface="Bell MT" panose="02020503060305020303" pitchFamily="18" charset="0"/>
                <a:sym typeface="Wingdings" panose="05000000000000000000" pitchFamily="2" charset="2"/>
              </a:rPr>
              <a:t> </a:t>
            </a:r>
            <a:r>
              <a:rPr lang="fr-FR" sz="1600" dirty="0" err="1">
                <a:latin typeface="Bell MT" panose="02020503060305020303" pitchFamily="18" charset="0"/>
                <a:sym typeface="Wingdings" panose="05000000000000000000" pitchFamily="2" charset="2"/>
              </a:rPr>
              <a:t>results</a:t>
            </a:r>
            <a:r>
              <a:rPr lang="fr-FR" sz="1600" dirty="0">
                <a:latin typeface="Bell MT" panose="02020503060305020303" pitchFamily="18" charset="0"/>
                <a:sym typeface="Wingdings" panose="05000000000000000000" pitchFamily="2" charset="2"/>
              </a:rPr>
              <a:t> </a:t>
            </a:r>
            <a:r>
              <a:rPr lang="fr-FR" sz="1600" dirty="0" err="1">
                <a:latin typeface="Bell MT" panose="02020503060305020303" pitchFamily="18" charset="0"/>
                <a:sym typeface="Wingdings" panose="05000000000000000000" pitchFamily="2" charset="2"/>
              </a:rPr>
              <a:t>than</a:t>
            </a:r>
            <a:r>
              <a:rPr lang="fr-FR" sz="1600" dirty="0">
                <a:latin typeface="Bell MT" panose="02020503060305020303" pitchFamily="18" charset="0"/>
                <a:sym typeface="Wingdings" panose="05000000000000000000" pitchFamily="2" charset="2"/>
              </a:rPr>
              <a:t> </a:t>
            </a:r>
            <a:r>
              <a:rPr lang="fr-FR" sz="1600" dirty="0" err="1">
                <a:latin typeface="Bell MT" panose="02020503060305020303" pitchFamily="18" charset="0"/>
                <a:sym typeface="Wingdings" panose="05000000000000000000" pitchFamily="2" charset="2"/>
              </a:rPr>
              <a:t>BERTopic</a:t>
            </a:r>
            <a:r>
              <a:rPr lang="fr-FR" sz="1600" dirty="0">
                <a:latin typeface="Bell MT" panose="02020503060305020303" pitchFamily="18" charset="0"/>
                <a:sym typeface="Wingdings" panose="05000000000000000000" pitchFamily="2" charset="2"/>
              </a:rPr>
              <a:t>, </a:t>
            </a:r>
            <a:r>
              <a:rPr lang="fr-FR" sz="1600" dirty="0" err="1">
                <a:latin typeface="Bell MT" panose="02020503060305020303" pitchFamily="18" charset="0"/>
                <a:sym typeface="Wingdings" panose="05000000000000000000" pitchFamily="2" charset="2"/>
              </a:rPr>
              <a:t>less</a:t>
            </a:r>
            <a:r>
              <a:rPr lang="fr-FR" sz="1600" dirty="0">
                <a:latin typeface="Bell MT" panose="02020503060305020303" pitchFamily="18" charset="0"/>
                <a:sym typeface="Wingdings" panose="05000000000000000000" pitchFamily="2" charset="2"/>
              </a:rPr>
              <a:t> </a:t>
            </a:r>
            <a:r>
              <a:rPr lang="fr-FR" sz="1600" dirty="0" err="1">
                <a:latin typeface="Bell MT" panose="02020503060305020303" pitchFamily="18" charset="0"/>
                <a:sym typeface="Wingdings" panose="05000000000000000000" pitchFamily="2" charset="2"/>
              </a:rPr>
              <a:t>instability</a:t>
            </a:r>
            <a:endParaRPr lang="fr-FR" sz="1600" dirty="0">
              <a:latin typeface="Bell MT" panose="02020503060305020303" pitchFamily="18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fr-FR" sz="1600" b="1" dirty="0">
                <a:latin typeface="Bell MT" panose="02020503060305020303" pitchFamily="18" charset="0"/>
                <a:sym typeface="Wingdings" panose="05000000000000000000" pitchFamily="2" charset="2"/>
              </a:rPr>
              <a:t>Output of LKD as input for </a:t>
            </a:r>
            <a:r>
              <a:rPr lang="fr-FR" sz="1600" b="1" dirty="0" err="1">
                <a:latin typeface="Bell MT" panose="02020503060305020303" pitchFamily="18" charset="0"/>
                <a:sym typeface="Wingdings" panose="05000000000000000000" pitchFamily="2" charset="2"/>
              </a:rPr>
              <a:t>next</a:t>
            </a:r>
            <a:r>
              <a:rPr lang="fr-FR" sz="1600" b="1" dirty="0">
                <a:latin typeface="Bell MT" panose="02020503060305020303" pitchFamily="18" charset="0"/>
                <a:sym typeface="Wingdings" panose="05000000000000000000" pitchFamily="2" charset="2"/>
              </a:rPr>
              <a:t> ASC </a:t>
            </a:r>
            <a:r>
              <a:rPr lang="fr-FR" sz="1600" b="1" dirty="0" err="1">
                <a:latin typeface="Bell MT" panose="02020503060305020303" pitchFamily="18" charset="0"/>
                <a:sym typeface="Wingdings" panose="05000000000000000000" pitchFamily="2" charset="2"/>
              </a:rPr>
              <a:t>models</a:t>
            </a:r>
            <a:endParaRPr lang="fr-FR" sz="1600" b="1" dirty="0">
              <a:latin typeface="Bell MT" panose="02020503060305020303" pitchFamily="18" charset="0"/>
              <a:sym typeface="Wingdings" panose="05000000000000000000" pitchFamily="2" charset="2"/>
            </a:endParaRPr>
          </a:p>
          <a:p>
            <a:endParaRPr lang="fr-FR" sz="1600" dirty="0">
              <a:latin typeface="Bell MT" panose="02020503060305020303" pitchFamily="18" charset="0"/>
              <a:sym typeface="Wingdings" panose="05000000000000000000" pitchFamily="2" charset="2"/>
            </a:endParaRPr>
          </a:p>
          <a:p>
            <a:r>
              <a:rPr lang="fr-FR" sz="1600" dirty="0">
                <a:latin typeface="Bell MT" panose="02020503060305020303" pitchFamily="18" charset="0"/>
                <a:sym typeface="Wingdings" panose="05000000000000000000" pitchFamily="2" charset="2"/>
              </a:rPr>
              <a:t>Drawbacks: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Bell MT" panose="02020503060305020303" pitchFamily="18" charset="0"/>
                <a:sym typeface="Wingdings" panose="05000000000000000000" pitchFamily="2" charset="2"/>
              </a:rPr>
              <a:t>False </a:t>
            </a:r>
            <a:r>
              <a:rPr lang="fr-FR" sz="1600" dirty="0" err="1">
                <a:latin typeface="Bell MT" panose="02020503060305020303" pitchFamily="18" charset="0"/>
                <a:sym typeface="Wingdings" panose="05000000000000000000" pitchFamily="2" charset="2"/>
              </a:rPr>
              <a:t>negatives</a:t>
            </a:r>
            <a:endParaRPr lang="fr-FR" sz="1600" dirty="0">
              <a:latin typeface="Bell MT" panose="02020503060305020303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Bell MT" panose="02020503060305020303" pitchFamily="18" charset="0"/>
                <a:sym typeface="Wingdings" panose="05000000000000000000" pitchFamily="2" charset="2"/>
              </a:rPr>
              <a:t>Bias</a:t>
            </a:r>
            <a:r>
              <a:rPr lang="fr-FR" sz="1600" dirty="0">
                <a:latin typeface="Bell MT" panose="02020503060305020303" pitchFamily="18" charset="0"/>
                <a:sym typeface="Wingdings" panose="05000000000000000000" pitchFamily="2" charset="2"/>
              </a:rPr>
              <a:t>/</a:t>
            </a:r>
            <a:r>
              <a:rPr lang="fr-FR" sz="1600" dirty="0" err="1">
                <a:latin typeface="Bell MT" panose="02020503060305020303" pitchFamily="18" charset="0"/>
                <a:sym typeface="Wingdings" panose="05000000000000000000" pitchFamily="2" charset="2"/>
              </a:rPr>
              <a:t>lack</a:t>
            </a:r>
            <a:r>
              <a:rPr lang="fr-FR" sz="1600" dirty="0">
                <a:latin typeface="Bell MT" panose="02020503060305020303" pitchFamily="18" charset="0"/>
                <a:sym typeface="Wingdings" panose="05000000000000000000" pitchFamily="2" charset="2"/>
              </a:rPr>
              <a:t> of </a:t>
            </a:r>
            <a:r>
              <a:rPr lang="fr-FR" sz="1600" dirty="0" err="1">
                <a:latin typeface="Bell MT" panose="02020503060305020303" pitchFamily="18" charset="0"/>
                <a:sym typeface="Wingdings" panose="05000000000000000000" pitchFamily="2" charset="2"/>
              </a:rPr>
              <a:t>generalization</a:t>
            </a:r>
            <a:r>
              <a:rPr lang="fr-FR" sz="1600" dirty="0">
                <a:latin typeface="Bell MT" panose="02020503060305020303" pitchFamily="18" charset="0"/>
                <a:sym typeface="Wingdings" panose="05000000000000000000" pitchFamily="2" charset="2"/>
              </a:rPr>
              <a:t> for the ASC </a:t>
            </a:r>
            <a:r>
              <a:rPr lang="fr-FR" sz="1600" dirty="0" err="1">
                <a:latin typeface="Bell MT" panose="02020503060305020303" pitchFamily="18" charset="0"/>
                <a:sym typeface="Wingdings" panose="05000000000000000000" pitchFamily="2" charset="2"/>
              </a:rPr>
              <a:t>models</a:t>
            </a:r>
            <a:endParaRPr lang="fr-FR" sz="1600" dirty="0">
              <a:latin typeface="Bell MT" panose="02020503060305020303" pitchFamily="18" charset="0"/>
              <a:sym typeface="Wingdings" panose="05000000000000000000" pitchFamily="2" charset="2"/>
            </a:endParaRPr>
          </a:p>
          <a:p>
            <a:endParaRPr lang="fr-FR" sz="1600" dirty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2449828123"/>
              </p:ext>
            </p:extLst>
          </p:nvPr>
        </p:nvGraphicFramePr>
        <p:xfrm>
          <a:off x="790697" y="1714153"/>
          <a:ext cx="10563102" cy="804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9628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4262</TotalTime>
  <Words>1276</Words>
  <Application>Microsoft Office PowerPoint</Application>
  <PresentationFormat>Grand écran</PresentationFormat>
  <Paragraphs>393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16</vt:i4>
      </vt:variant>
    </vt:vector>
  </HeadingPairs>
  <TitlesOfParts>
    <vt:vector size="26" baseType="lpstr">
      <vt:lpstr>Arial</vt:lpstr>
      <vt:lpstr>Bell MT</vt:lpstr>
      <vt:lpstr>Calibri</vt:lpstr>
      <vt:lpstr>Calibri Light</vt:lpstr>
      <vt:lpstr>Cambria Math</vt:lpstr>
      <vt:lpstr>Times New Roman</vt:lpstr>
      <vt:lpstr>Wingdings</vt:lpstr>
      <vt:lpstr>Conception personnalisée</vt:lpstr>
      <vt:lpstr>1_Conception personnalisée</vt:lpstr>
      <vt:lpstr>2_Conception personnalisée</vt:lpstr>
      <vt:lpstr>Aspect-Based Sentiment Analysis Methods for Analysis of Airlines Passengers Reviews</vt:lpstr>
      <vt:lpstr>Presentation of the study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Aspect Sentiment Classification - Supervised</vt:lpstr>
      <vt:lpstr>Aspect Sentiment Classification - Supervised</vt:lpstr>
      <vt:lpstr>ASC Supervised - Results</vt:lpstr>
      <vt:lpstr>Présentation PowerPoint</vt:lpstr>
      <vt:lpstr>Aspect Sentiment Classification - Supervised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Aspect-Based Sentiment Analysis Methods for Analysis of Airlines Passengers Reviews</dc:title>
  <dc:creator>Jade ARPALIANGEAS</dc:creator>
  <cp:lastModifiedBy>Jade ARPALIANGEAS</cp:lastModifiedBy>
  <cp:revision>56</cp:revision>
  <dcterms:created xsi:type="dcterms:W3CDTF">2024-08-29T16:00:13Z</dcterms:created>
  <dcterms:modified xsi:type="dcterms:W3CDTF">2024-09-28T13:27:13Z</dcterms:modified>
</cp:coreProperties>
</file>